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1" r:id="rId4"/>
    <p:sldId id="283" r:id="rId5"/>
    <p:sldId id="278" r:id="rId6"/>
    <p:sldId id="277" r:id="rId7"/>
    <p:sldId id="272" r:id="rId8"/>
    <p:sldId id="257" r:id="rId9"/>
    <p:sldId id="261" r:id="rId10"/>
    <p:sldId id="282" r:id="rId11"/>
    <p:sldId id="263" r:id="rId12"/>
    <p:sldId id="276" r:id="rId13"/>
    <p:sldId id="264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45" autoAdjust="0"/>
  </p:normalViewPr>
  <p:slideViewPr>
    <p:cSldViewPr snapToGrid="0">
      <p:cViewPr varScale="1">
        <p:scale>
          <a:sx n="78" d="100"/>
          <a:sy n="78" d="100"/>
        </p:scale>
        <p:origin x="8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3202-F7FA-4C94-BA1F-75AB462D00D7}" type="datetimeFigureOut">
              <a:rPr lang="pl-PL" smtClean="0"/>
              <a:t>24.04.2022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6089-FE3A-4041-B5E3-32412537F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527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3202-F7FA-4C94-BA1F-75AB462D00D7}" type="datetimeFigureOut">
              <a:rPr lang="pl-PL" smtClean="0"/>
              <a:t>24.04.2022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6089-FE3A-4041-B5E3-32412537F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856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3202-F7FA-4C94-BA1F-75AB462D00D7}" type="datetimeFigureOut">
              <a:rPr lang="pl-PL" smtClean="0"/>
              <a:t>24.04.2022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6089-FE3A-4041-B5E3-32412537F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1260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3202-F7FA-4C94-BA1F-75AB462D00D7}" type="datetimeFigureOut">
              <a:rPr lang="pl-PL" smtClean="0"/>
              <a:t>24.04.2022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6089-FE3A-4041-B5E3-32412537F244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0267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3202-F7FA-4C94-BA1F-75AB462D00D7}" type="datetimeFigureOut">
              <a:rPr lang="pl-PL" smtClean="0"/>
              <a:t>24.04.2022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6089-FE3A-4041-B5E3-32412537F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3432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3202-F7FA-4C94-BA1F-75AB462D00D7}" type="datetimeFigureOut">
              <a:rPr lang="pl-PL" smtClean="0"/>
              <a:t>24.04.2022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6089-FE3A-4041-B5E3-32412537F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1556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3202-F7FA-4C94-BA1F-75AB462D00D7}" type="datetimeFigureOut">
              <a:rPr lang="pl-PL" smtClean="0"/>
              <a:t>24.04.2022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6089-FE3A-4041-B5E3-32412537F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0802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3202-F7FA-4C94-BA1F-75AB462D00D7}" type="datetimeFigureOut">
              <a:rPr lang="pl-PL" smtClean="0"/>
              <a:t>24.04.2022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6089-FE3A-4041-B5E3-32412537F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0479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3202-F7FA-4C94-BA1F-75AB462D00D7}" type="datetimeFigureOut">
              <a:rPr lang="pl-PL" smtClean="0"/>
              <a:t>24.04.2022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6089-FE3A-4041-B5E3-32412537F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350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3202-F7FA-4C94-BA1F-75AB462D00D7}" type="datetimeFigureOut">
              <a:rPr lang="pl-PL" smtClean="0"/>
              <a:t>24.04.2022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6089-FE3A-4041-B5E3-32412537F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187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3202-F7FA-4C94-BA1F-75AB462D00D7}" type="datetimeFigureOut">
              <a:rPr lang="pl-PL" smtClean="0"/>
              <a:t>24.04.2022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6089-FE3A-4041-B5E3-32412537F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35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3202-F7FA-4C94-BA1F-75AB462D00D7}" type="datetimeFigureOut">
              <a:rPr lang="pl-PL" smtClean="0"/>
              <a:t>24.04.2022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6089-FE3A-4041-B5E3-32412537F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94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3202-F7FA-4C94-BA1F-75AB462D00D7}" type="datetimeFigureOut">
              <a:rPr lang="pl-PL" smtClean="0"/>
              <a:t>24.04.2022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6089-FE3A-4041-B5E3-32412537F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29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3202-F7FA-4C94-BA1F-75AB462D00D7}" type="datetimeFigureOut">
              <a:rPr lang="pl-PL" smtClean="0"/>
              <a:t>24.04.2022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6089-FE3A-4041-B5E3-32412537F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20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3202-F7FA-4C94-BA1F-75AB462D00D7}" type="datetimeFigureOut">
              <a:rPr lang="pl-PL" smtClean="0"/>
              <a:t>24.04.2022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6089-FE3A-4041-B5E3-32412537F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181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3202-F7FA-4C94-BA1F-75AB462D00D7}" type="datetimeFigureOut">
              <a:rPr lang="pl-PL" smtClean="0"/>
              <a:t>24.04.2022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6089-FE3A-4041-B5E3-32412537F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17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3202-F7FA-4C94-BA1F-75AB462D00D7}" type="datetimeFigureOut">
              <a:rPr lang="pl-PL" smtClean="0"/>
              <a:t>24.04.2022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6089-FE3A-4041-B5E3-32412537F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16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8933202-F7FA-4C94-BA1F-75AB462D00D7}" type="datetimeFigureOut">
              <a:rPr lang="pl-PL" smtClean="0"/>
              <a:t>24.04.2022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A216089-FE3A-4041-B5E3-32412537F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205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e.wikipedia.org/wiki/Datei:SMirC-hi.sv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egemaluch.pl/index.php?option=com_content&amp;view=article&amp;id=1584:przemoc-to-forma-bezsilnosci&amp;catid=29:wywiad&amp;Itemid=318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egemaluch.pl/index.php?option=com_content&amp;view=article&amp;id=1584:przemoc-to-forma-bezsilnosci&amp;catid=29:wywiad&amp;Itemid=318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laczpolske.pl/index.php?etap=10&amp;i=95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laris.pl/zasob/10976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allistasramblings.com/2013/03/5-tax-tips-for-canadian-familie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hild-i-am-a-student-book-figure-3326960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091" y="505327"/>
            <a:ext cx="10538691" cy="2491874"/>
          </a:xfrm>
        </p:spPr>
        <p:txBody>
          <a:bodyPr>
            <a:normAutofit fontScale="90000"/>
          </a:bodyPr>
          <a:lstStyle/>
          <a:p>
            <a:r>
              <a:rPr lang="pl-PL" cap="none" dirty="0"/>
              <a:t>Wspieranie uczniów do nowych wymagań w klasie 4</a:t>
            </a:r>
            <a:br>
              <a:rPr lang="pl-PL" cap="none" dirty="0"/>
            </a:br>
            <a:r>
              <a:rPr lang="pl-PL" cap="none" dirty="0"/>
              <a:t>- do klasy 4  bez barier !!!</a:t>
            </a:r>
            <a:br>
              <a:rPr lang="pl-PL" cap="none" dirty="0"/>
            </a:br>
            <a:r>
              <a:rPr lang="pl-PL" sz="1800" dirty="0"/>
              <a:t>szkoła podstawowa nr 59 w szczecinie</a:t>
            </a:r>
            <a:br>
              <a:rPr lang="pl-PL" sz="1800" dirty="0"/>
            </a:br>
            <a:r>
              <a:rPr lang="pl-PL" sz="1800" dirty="0" err="1"/>
              <a:t>dorota</a:t>
            </a:r>
            <a:r>
              <a:rPr lang="pl-PL" sz="1800" dirty="0"/>
              <a:t> Politewicz- </a:t>
            </a:r>
            <a:r>
              <a:rPr lang="pl-PL" sz="1800" cap="none" dirty="0"/>
              <a:t>pedagog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>
            <a:off x="1215186" y="6491034"/>
            <a:ext cx="9384634" cy="366965"/>
          </a:xfrm>
        </p:spPr>
        <p:txBody>
          <a:bodyPr>
            <a:normAutofit fontScale="77500" lnSpcReduction="20000"/>
          </a:bodyPr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111" y="3223490"/>
            <a:ext cx="4548387" cy="363450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00AAC2F-EFB9-45F4-A69F-6E7E4A467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998946" y="1356694"/>
            <a:ext cx="1624304" cy="136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53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A7BA36-2AE4-48EE-8F25-E5616369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cap="none" dirty="0"/>
              <a:t>Wrzesień 2022r. </a:t>
            </a:r>
            <a:br>
              <a:rPr lang="pl-PL" cap="none" dirty="0"/>
            </a:br>
            <a:r>
              <a:rPr lang="pl-PL" cap="none" dirty="0"/>
              <a:t>Zebranie wychowawcy z rodzicami uczniów klas 4.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BD5A59-B189-4EF2-9A94-DC352DC727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49090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Wychowawca przedstawia  OBOWIĄZUJĄCE DOKUMENTY :</a:t>
            </a:r>
          </a:p>
          <a:p>
            <a:r>
              <a:rPr lang="pl-PL" dirty="0"/>
              <a:t>Statut szkoły / wybrane Fragmenty</a:t>
            </a:r>
          </a:p>
          <a:p>
            <a:r>
              <a:rPr lang="pl-PL" dirty="0"/>
              <a:t>Program wychowawczo- profilaktyczny szkoły, </a:t>
            </a:r>
          </a:p>
          <a:p>
            <a:r>
              <a:rPr lang="pl-PL" dirty="0"/>
              <a:t>Regulamin Szkoły, </a:t>
            </a:r>
          </a:p>
          <a:p>
            <a:r>
              <a:rPr lang="pl-PL" dirty="0"/>
              <a:t>Szkolne Zasady Oceniania :</a:t>
            </a:r>
          </a:p>
          <a:p>
            <a:pPr marL="0" indent="0">
              <a:buNone/>
            </a:pPr>
            <a:r>
              <a:rPr lang="pl-PL" dirty="0"/>
              <a:t>        -PZO  - przedmiotowe zasady oceniania  w klasach 4-8</a:t>
            </a:r>
          </a:p>
          <a:p>
            <a:pPr marL="0" indent="0">
              <a:buNone/>
            </a:pPr>
            <a:r>
              <a:rPr lang="pl-PL" dirty="0"/>
              <a:t>        - punktowy system oceny  zachowania w klasach  4 – 8</a:t>
            </a:r>
          </a:p>
          <a:p>
            <a:pPr marL="0" indent="0">
              <a:buNone/>
            </a:pPr>
            <a:r>
              <a:rPr lang="pl-PL" dirty="0"/>
              <a:t>ogólne kryteria oceniania uczniów klas IV-VIII, odpowiadające wymaganiom edukacyjnym na poszczególne stopnie szkolne</a:t>
            </a:r>
          </a:p>
        </p:txBody>
      </p:sp>
    </p:spTree>
    <p:extLst>
      <p:ext uri="{BB962C8B-B14F-4D97-AF65-F5344CB8AC3E}">
        <p14:creationId xmlns:p14="http://schemas.microsoft.com/office/powerpoint/2010/main" val="1673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145808"/>
            <a:ext cx="10364451" cy="1609102"/>
          </a:xfrm>
        </p:spPr>
        <p:txBody>
          <a:bodyPr>
            <a:normAutofit/>
          </a:bodyPr>
          <a:lstStyle/>
          <a:p>
            <a:r>
              <a:rPr lang="pl-PL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NOWY SPOSÓB OCENIANIA:</a:t>
            </a:r>
            <a:br>
              <a:rPr lang="pl-PL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l-PL" sz="28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ocenianie półroczne, </a:t>
            </a:r>
            <a:r>
              <a:rPr lang="pl-PL" sz="2800" b="1" cap="none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końcoworoczne</a:t>
            </a:r>
            <a:r>
              <a:rPr lang="pl-PL" sz="28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klasyfikacyjne, bieżące, zróżnicowane</a:t>
            </a:r>
            <a:endParaRPr lang="pl-PL" sz="4000" b="1" cap="none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14036" y="1754910"/>
            <a:ext cx="10963564" cy="5402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Jak pomagamy dzieciom i rodzicom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Przedstawiamy i tłumaczymy  przedmiotowe  zasady oceniania (PZO)  i podajemy je do wiadomości dzieci i rodziców </a:t>
            </a:r>
            <a:r>
              <a:rPr lang="pl-PL" cap="none" dirty="0"/>
              <a:t>( jaki zakres materiału ma opanować  uczeń , aby otrzymać konkretną ocenę : celującą, </a:t>
            </a:r>
            <a:r>
              <a:rPr lang="pl-PL" cap="none" dirty="0" err="1"/>
              <a:t>bdb</a:t>
            </a:r>
            <a:r>
              <a:rPr lang="pl-PL" cap="none" dirty="0"/>
              <a:t>, </a:t>
            </a:r>
            <a:r>
              <a:rPr lang="pl-PL" cap="none" dirty="0" err="1"/>
              <a:t>db</a:t>
            </a:r>
            <a:r>
              <a:rPr lang="pl-PL" cap="none" dirty="0"/>
              <a:t>, </a:t>
            </a:r>
            <a:r>
              <a:rPr lang="pl-PL" cap="none" dirty="0" err="1"/>
              <a:t>dost</a:t>
            </a:r>
            <a:r>
              <a:rPr lang="pl-PL" cap="none" dirty="0"/>
              <a:t>,  </a:t>
            </a:r>
            <a:r>
              <a:rPr lang="pl-PL" cap="none" dirty="0" err="1"/>
              <a:t>dop</a:t>
            </a:r>
            <a:r>
              <a:rPr lang="pl-PL" cap="none" dirty="0"/>
              <a:t>., </a:t>
            </a:r>
            <a:r>
              <a:rPr lang="pl-PL" cap="none" dirty="0" err="1"/>
              <a:t>ndst</a:t>
            </a:r>
            <a:r>
              <a:rPr lang="pl-PL" cap="none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err="1"/>
              <a:t>SzkołA</a:t>
            </a:r>
            <a:r>
              <a:rPr lang="pl-PL" dirty="0"/>
              <a:t>  pracuje w oparciu o statut SP 59, w którym ,w dziale xiv, w  §152.  są określone wewnątrzszkolne zasady oceniania .</a:t>
            </a:r>
          </a:p>
          <a:p>
            <a:pPr marL="0" indent="0">
              <a:buNone/>
            </a:pPr>
            <a:r>
              <a:rPr lang="pl-PL" dirty="0"/>
              <a:t>Pkt 3 brzmi</a:t>
            </a:r>
          </a:p>
          <a:p>
            <a:pPr marL="0" indent="0">
              <a:buNone/>
            </a:pPr>
            <a:r>
              <a:rPr lang="pl-PL" dirty="0"/>
              <a:t>W ocenianiu obowiązują zasady</a:t>
            </a:r>
          </a:p>
          <a:p>
            <a:pPr marL="0" indent="0">
              <a:buNone/>
            </a:pPr>
            <a:r>
              <a:rPr lang="pl-PL" dirty="0"/>
              <a:t>3) zasada jawności kryteriów </a:t>
            </a:r>
            <a:r>
              <a:rPr lang="pl-PL" b="1" dirty="0"/>
              <a:t>- uczeń i jego rodzice (prawni opiekunowie) znają kryteria oceniania, zakres materiału z każdego przedmiotu </a:t>
            </a:r>
            <a:r>
              <a:rPr lang="pl-PL" dirty="0"/>
              <a:t>oraz formy pracy  podlegające  ocenie (…)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818" y="4002974"/>
            <a:ext cx="2503054" cy="118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22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180475"/>
            <a:ext cx="10364451" cy="902367"/>
          </a:xfrm>
        </p:spPr>
        <p:txBody>
          <a:bodyPr/>
          <a:lstStyle/>
          <a:p>
            <a:r>
              <a:rPr lang="pl-PL" b="1" cap="none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ROLA  RODZICA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926432"/>
            <a:ext cx="10363826" cy="4864767"/>
          </a:xfrm>
        </p:spPr>
        <p:txBody>
          <a:bodyPr>
            <a:normAutofit/>
          </a:bodyPr>
          <a:lstStyle/>
          <a:p>
            <a:r>
              <a:rPr lang="pl-PL" sz="2800" dirty="0"/>
              <a:t>Bardzo dużą rolę w przezwyciężaniu tych trudności odgrywają rodzice, ponieważ mogą pomóc dziecku odzyskać wiarę w siebie przez akceptację, dostrzeganie nawet drobnych osiągnięć, pomoc w odrabianiu lekcji.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C3A6305-A321-410D-8165-59A14E16D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65807" y="3533858"/>
            <a:ext cx="3659760" cy="3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58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DLA  RODZICA   -</a:t>
            </a:r>
            <a:br>
              <a:rPr lang="pl-PL" sz="40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pl-PL" sz="40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jak mogę pomóc swojemu dziecku </a:t>
            </a:r>
            <a:r>
              <a:rPr lang="pl-PL" sz="4000" dirty="0"/>
              <a:t>?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39431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Przygotuj z dzieckiem plan lekcji z wyraźnie zaznaczonymi numerami </a:t>
            </a:r>
            <a:r>
              <a:rPr lang="pl-PL" sz="2400" dirty="0" err="1"/>
              <a:t>sal</a:t>
            </a:r>
            <a:endParaRPr lang="pl-PL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We wrześniu poproś dziecko o sporządzenie listy uczących je nauczycieli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We wrześniu Pomagaj dziecku  pakować  tornister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b="1" dirty="0"/>
              <a:t>Od początku pytaj dziecko co jest zadane, sprawdzaj zeszyty i zaglądaj do nich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Powiadom  wychowawcę o szczególnych zaleceniach swojego dziecka np. stan zdrowia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7" r="6055"/>
          <a:stretch/>
        </p:blipFill>
        <p:spPr>
          <a:xfrm>
            <a:off x="10070587" y="1206922"/>
            <a:ext cx="2923504" cy="20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55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Rodzicu: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1661652"/>
            <a:ext cx="10363826" cy="50716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Ustal z dzieckiem, że odrabia lekcje tego dnia, kiedy zostały zadane.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b="1" dirty="0">
                <a:solidFill>
                  <a:srgbClr val="FF0000"/>
                </a:solidFill>
              </a:rPr>
              <a:t>Chwal dziecko bardziej za postępy niż z oceny.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Pozwól dziecku na odrabianie lekcji </a:t>
            </a:r>
            <a:r>
              <a:rPr lang="pl-PL" sz="2400" b="1" dirty="0"/>
              <a:t>od tych przedmiotów, które lubi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Zwracaj raczej uwagę na umiejętności  zdobywania  wiedzy, niż oceny.</a:t>
            </a:r>
            <a:endParaRPr lang="pl-PL" sz="2400" b="1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346" y="466118"/>
            <a:ext cx="2628149" cy="190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85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21525"/>
          </a:xfrm>
        </p:spPr>
        <p:txBody>
          <a:bodyPr>
            <a:normAutofit/>
          </a:bodyPr>
          <a:lstStyle/>
          <a:p>
            <a:r>
              <a:rPr lang="pl-PL" sz="44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Odrabianie lekcji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41372" y="1379622"/>
            <a:ext cx="10363826" cy="42511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Zapewnij dziecku przy odrabianiu lekcji bezwzględny spokój i wygodę:</a:t>
            </a:r>
          </a:p>
          <a:p>
            <a:pPr marL="0" indent="0">
              <a:buNone/>
            </a:pPr>
            <a:r>
              <a:rPr lang="pl-PL" sz="2400" dirty="0"/>
              <a:t>       - biurko bez zabawek</a:t>
            </a:r>
          </a:p>
          <a:p>
            <a:pPr marL="0" indent="0">
              <a:buNone/>
            </a:pPr>
            <a:r>
              <a:rPr lang="pl-PL" sz="2400" dirty="0"/>
              <a:t>       - bez telefonu, tabletu i tv</a:t>
            </a:r>
          </a:p>
          <a:p>
            <a:pPr marL="0" indent="0">
              <a:buNone/>
            </a:pPr>
            <a:r>
              <a:rPr lang="pl-PL" sz="2400" dirty="0"/>
              <a:t>       - Dziecko ma siedzieć przy biurku, a nie na podłodze czy na      kanapie.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856" y="4126832"/>
            <a:ext cx="3140242" cy="245444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95" y="4403558"/>
            <a:ext cx="3153226" cy="245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88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66339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Rodzicu 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34840" y="1184856"/>
            <a:ext cx="11646324" cy="53318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400" b="1" dirty="0">
                <a:solidFill>
                  <a:srgbClr val="FF0000"/>
                </a:solidFill>
              </a:rPr>
              <a:t>Współpracuj z wychowawcą i nauczycielami uczącymi twoje dziecko.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Korzystaj z oferowanej ci przez SZKOŁĘ pomocy ( konsultacje ), wsparcia pedagoga / psychologa  szkolnego ( dyżury dla rodziców).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Pomóż w organizowaniu swojemu dziecku czasu wolnego – nuda to wróg !!!!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Nie pomijaj  czytania  nawet w czasie wakacji.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4456158"/>
            <a:ext cx="3734874" cy="206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71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02327" y="618517"/>
            <a:ext cx="9100353" cy="1967367"/>
          </a:xfrm>
        </p:spPr>
        <p:txBody>
          <a:bodyPr>
            <a:normAutofit fontScale="90000"/>
          </a:bodyPr>
          <a:lstStyle/>
          <a:p>
            <a:r>
              <a:rPr lang="pl-PL" dirty="0"/>
              <a:t>Wspierajmy  swoje   dziecko !!!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0CBC124-F653-4863-9694-8D04662D258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05988" y="1668872"/>
            <a:ext cx="6693030" cy="44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2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16319"/>
          </a:xfrm>
        </p:spPr>
        <p:txBody>
          <a:bodyPr>
            <a:normAutofit fontScale="90000"/>
          </a:bodyPr>
          <a:lstStyle/>
          <a:p>
            <a:r>
              <a:rPr lang="pl-PL" dirty="0"/>
              <a:t>Dziecko w klasie   4 .</a:t>
            </a:r>
            <a:br>
              <a:rPr lang="pl-PL" dirty="0"/>
            </a:br>
            <a:r>
              <a:rPr lang="pl-PL" dirty="0"/>
              <a:t>Czyli środkowy wiek szkolny .</a:t>
            </a:r>
            <a:br>
              <a:rPr lang="pl-PL" dirty="0"/>
            </a:br>
            <a:r>
              <a:rPr lang="pl-PL" dirty="0"/>
              <a:t>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4400" y="1790164"/>
            <a:ext cx="10363826" cy="4529069"/>
          </a:xfrm>
        </p:spPr>
        <p:txBody>
          <a:bodyPr>
            <a:normAutofit/>
          </a:bodyPr>
          <a:lstStyle/>
          <a:p>
            <a:pPr algn="ctr"/>
            <a:r>
              <a:rPr lang="pl-PL" sz="2800" cap="none" dirty="0"/>
              <a:t>to czas zmian  rozwojowych  w wieku 9-11 lat ;</a:t>
            </a:r>
          </a:p>
          <a:p>
            <a:pPr marL="0" indent="0" algn="ctr">
              <a:buNone/>
            </a:pPr>
            <a:r>
              <a:rPr lang="pl-PL" sz="2800" cap="none" dirty="0"/>
              <a:t>łączą się jednocześnie z przekroczeniem progu klasy 3 </a:t>
            </a:r>
          </a:p>
          <a:p>
            <a:pPr marL="0" indent="0" algn="ctr">
              <a:buNone/>
            </a:pPr>
            <a:r>
              <a:rPr lang="pl-PL" sz="2800" cap="none" dirty="0"/>
              <a:t>i  przejściem dziecka do klasy 4.</a:t>
            </a:r>
          </a:p>
          <a:p>
            <a:pPr marL="0" indent="0" algn="ctr">
              <a:buNone/>
            </a:pPr>
            <a:endParaRPr lang="pl-PL" sz="2800" dirty="0"/>
          </a:p>
          <a:p>
            <a:pPr marL="0" indent="0" algn="ctr">
              <a:buNone/>
            </a:pPr>
            <a:endParaRPr lang="pl-PL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79BBB45-82A4-49D3-804A-F66D7CF25A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27127" y="4867563"/>
            <a:ext cx="2382981" cy="175633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B4BE93C-868B-462A-A6A8-CF2A852DB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9" y="3255818"/>
            <a:ext cx="3399423" cy="36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8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525D05-D6B2-41E2-9038-5BB7E629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26292"/>
            <a:ext cx="10364451" cy="817418"/>
          </a:xfrm>
        </p:spPr>
        <p:txBody>
          <a:bodyPr>
            <a:normAutofit fontScale="90000"/>
          </a:bodyPr>
          <a:lstStyle/>
          <a:p>
            <a:r>
              <a:rPr lang="pl-PL" dirty="0"/>
              <a:t>Rozwój dziecka w wieku 9 -11 lat</a:t>
            </a:r>
            <a:br>
              <a:rPr lang="pl-PL" dirty="0"/>
            </a:br>
            <a:r>
              <a:rPr lang="pl-PL" dirty="0"/>
              <a:t>Najważniejsze 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DA7853-D71C-4C66-95AF-FBEF6E12D4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7927" y="1043710"/>
            <a:ext cx="10889673" cy="5948217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pl-PL" dirty="0"/>
              <a:t>Rozwój fizyczny dzieci w środkowym wieku szkolnym jest zróżnicowany. Po raz pierwszy wyraźnie zaznaczają się w rozwoju różnice pomiędzy chłopcami i dziewczynkami  oraz  różnice  indywidualne – pomiędzy poszczególnymi dziećmi.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2.   W środkowym wieku szkolnym udoskonala się koordynacja ruchów. </a:t>
            </a:r>
          </a:p>
          <a:p>
            <a:pPr marL="0" indent="0" algn="just">
              <a:buNone/>
            </a:pPr>
            <a:r>
              <a:rPr lang="pl-PL" dirty="0"/>
              <a:t>       Dziecko potrafi coraz   lepiej planować  swoje  działanie. </a:t>
            </a:r>
          </a:p>
          <a:p>
            <a:pPr marL="0" indent="0" algn="just">
              <a:buNone/>
            </a:pPr>
            <a:endParaRPr lang="pl-PL" dirty="0"/>
          </a:p>
          <a:p>
            <a:pPr marL="457200" indent="-457200" algn="just">
              <a:buAutoNum type="arabicPeriod" startAt="3"/>
            </a:pPr>
            <a:r>
              <a:rPr lang="pl-PL" dirty="0"/>
              <a:t>Rośnie znaczenie grupy rówieśniczej,    która  </a:t>
            </a:r>
          </a:p>
          <a:p>
            <a:pPr marL="0" indent="0" algn="just">
              <a:buNone/>
            </a:pPr>
            <a:r>
              <a:rPr lang="pl-PL" dirty="0"/>
              <a:t>zaczyna stanowić  główne środowisko  dla  dzieci.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B211BEB-49E2-4461-B588-4C2D84A80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60542" y="4385037"/>
            <a:ext cx="2750574" cy="247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0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1390B1-DC33-48D8-AA22-1C2B86E4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76065"/>
            <a:ext cx="10364451" cy="1596177"/>
          </a:xfrm>
        </p:spPr>
        <p:txBody>
          <a:bodyPr>
            <a:normAutofit/>
          </a:bodyPr>
          <a:lstStyle/>
          <a:p>
            <a:r>
              <a:rPr lang="pl-PL" sz="2000" dirty="0"/>
              <a:t>Rozwój dziecka w wieku 9 -11 lat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41AE96-5DF4-495C-91B9-0CC472A65A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97858"/>
            <a:ext cx="10363826" cy="556014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pl-PL" dirty="0"/>
          </a:p>
          <a:p>
            <a:pPr marL="0" indent="0" fontAlgn="base">
              <a:buNone/>
            </a:pPr>
            <a:r>
              <a:rPr lang="pl-PL" dirty="0"/>
              <a:t>4.   9 -11  letnie dziecko ma pozytywne nastawienie do życia i lubi cały świat, a najbardziej swoich rodziców.</a:t>
            </a:r>
          </a:p>
          <a:p>
            <a:pPr marL="0" indent="0" fontAlgn="base">
              <a:buNone/>
            </a:pPr>
            <a:r>
              <a:rPr lang="pl-PL" dirty="0"/>
              <a:t>5.   Dzieci są towarzyskie i stawiają na samodzielność.</a:t>
            </a:r>
          </a:p>
          <a:p>
            <a:pPr marL="0" indent="0" fontAlgn="base">
              <a:buNone/>
            </a:pPr>
            <a:r>
              <a:rPr lang="pl-PL" dirty="0"/>
              <a:t>6.   Dobra wiadomość dla tatusiów: po kilku latach opieki  uwielbianej mamy , tata wreszcie  zyskuje uznanie w oczach swojego dziecka i ma większy autorytet.</a:t>
            </a:r>
          </a:p>
          <a:p>
            <a:pPr marL="0" indent="0" fontAlgn="base">
              <a:buNone/>
            </a:pPr>
            <a:r>
              <a:rPr lang="pl-PL" dirty="0"/>
              <a:t>Ale: </a:t>
            </a:r>
          </a:p>
          <a:p>
            <a:pPr marL="0" indent="0" fontAlgn="base">
              <a:buNone/>
            </a:pPr>
            <a:r>
              <a:rPr lang="pl-PL" dirty="0"/>
              <a:t>7.  W tym okresie,  Szczególnie chłopcy , łatwo wchodzą w konflikty, które często kończą się bójkami. </a:t>
            </a:r>
          </a:p>
          <a:p>
            <a:pPr marL="0" indent="0" fontAlgn="base">
              <a:buNone/>
            </a:pPr>
            <a:r>
              <a:rPr lang="pl-PL" dirty="0"/>
              <a:t>8. Dziewczynki wolą stosować ostracyzm wobec swoich przeciwniczek. Warto więc sporo rozmawiać z dzieckiem, by wiedzieć, co dzieje się w jego grupie rówieśniczej i reagować na wszelkie niepokojące sygnały ze szkoły.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985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221673"/>
            <a:ext cx="10364451" cy="1330037"/>
          </a:xfrm>
        </p:spPr>
        <p:txBody>
          <a:bodyPr>
            <a:normAutofit/>
          </a:bodyPr>
          <a:lstStyle/>
          <a:p>
            <a:r>
              <a:rPr lang="pl-PL" cap="none" dirty="0"/>
              <a:t>Wiek 9 – 11 lat to również:</a:t>
            </a:r>
            <a:br>
              <a:rPr lang="pl-PL" cap="none" dirty="0"/>
            </a:b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1365162"/>
            <a:ext cx="10363826" cy="5492838"/>
          </a:xfrm>
        </p:spPr>
        <p:txBody>
          <a:bodyPr>
            <a:normAutofit/>
          </a:bodyPr>
          <a:lstStyle/>
          <a:p>
            <a:r>
              <a:rPr lang="pl-PL" sz="2400" dirty="0"/>
              <a:t> to wzbogacenie mowy i zasobu słownictwa, </a:t>
            </a:r>
          </a:p>
          <a:p>
            <a:r>
              <a:rPr lang="pl-PL" sz="2400" dirty="0"/>
              <a:t>sprawność posługiwania się językiem ojczystym, </a:t>
            </a:r>
          </a:p>
          <a:p>
            <a:r>
              <a:rPr lang="pl-PL" sz="2400" dirty="0"/>
              <a:t>opanowanie umiejętności czytania i pisania, </a:t>
            </a:r>
          </a:p>
          <a:p>
            <a:r>
              <a:rPr lang="pl-PL" sz="2400" dirty="0"/>
              <a:t>wzrost aktywności i samodzielności myślenia,</a:t>
            </a:r>
          </a:p>
          <a:p>
            <a:r>
              <a:rPr lang="pl-PL" sz="2400" dirty="0"/>
              <a:t> opanowanie operacji logicznych nie tylko na rzeczywistym, ale także w sposób abstrakcyjny.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5E21397-5BE3-45E0-9F0B-1D1BDCE21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84327" y="4111581"/>
            <a:ext cx="4193273" cy="270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1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23956"/>
          </a:xfrm>
        </p:spPr>
        <p:txBody>
          <a:bodyPr/>
          <a:lstStyle/>
          <a:p>
            <a:r>
              <a:rPr lang="pl-PL" dirty="0"/>
              <a:t>Klasa  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5" y="1637568"/>
            <a:ext cx="10363826" cy="5009881"/>
          </a:xfrm>
        </p:spPr>
        <p:txBody>
          <a:bodyPr>
            <a:normAutofit/>
          </a:bodyPr>
          <a:lstStyle/>
          <a:p>
            <a:r>
              <a:rPr lang="pl-PL" sz="2400" dirty="0"/>
              <a:t> II etap  </a:t>
            </a:r>
            <a:r>
              <a:rPr lang="pl-PL" sz="2400" cap="none" dirty="0"/>
              <a:t>edukacyjny -   w związku z rozwojem dzieci i  pojawieniem się w klasie 4</a:t>
            </a:r>
          </a:p>
          <a:p>
            <a:pPr marL="0" indent="0" algn="ctr">
              <a:buNone/>
            </a:pPr>
            <a:r>
              <a:rPr lang="pl-PL" sz="2800" b="1" dirty="0"/>
              <a:t>może pojawić się  obawa przed niepowodzeniem </a:t>
            </a:r>
          </a:p>
          <a:p>
            <a:pPr marL="0" indent="0" algn="ctr">
              <a:buNone/>
            </a:pPr>
            <a:r>
              <a:rPr lang="pl-PL" sz="2800" b="1" dirty="0"/>
              <a:t>i nie zawsze dzieci sobie z tym radzą.</a:t>
            </a:r>
          </a:p>
          <a:p>
            <a:pPr marL="0" indent="0" algn="ctr">
              <a:buNone/>
            </a:pPr>
            <a:r>
              <a:rPr lang="pl-PL" sz="2800" dirty="0"/>
              <a:t>Zdarza się, że dziecko w klasach  1 – 3  było bardzo dobrym uczniem - gdyż na tym etapie edukacji wymagania, zadania i polecenia  są  konkretnie  sprecyzowane  i  dziecko dobrze sobie z tym radzi. </a:t>
            </a:r>
          </a:p>
          <a:p>
            <a:pPr marL="0" indent="0" algn="ctr">
              <a:buNone/>
            </a:pPr>
            <a:endParaRPr lang="pl-PL" sz="2800" dirty="0"/>
          </a:p>
          <a:p>
            <a:pPr marL="0" indent="0">
              <a:buNone/>
            </a:pPr>
            <a:endParaRPr lang="pl-PL" sz="2800" b="1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31" y="-155382"/>
            <a:ext cx="4152900" cy="196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5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16199"/>
          </a:xfrm>
        </p:spPr>
        <p:txBody>
          <a:bodyPr>
            <a:normAutofit fontScale="90000"/>
          </a:bodyPr>
          <a:lstStyle/>
          <a:p>
            <a:r>
              <a:rPr lang="pl-PL" dirty="0"/>
              <a:t>Klasa 4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5" y="1034716"/>
            <a:ext cx="10363826" cy="56307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u="sng" dirty="0"/>
              <a:t>Dlatego można wówczas zauważyć, że: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 Oceny i pewność siebie mogą obniżyć  się w klasie  4. </a:t>
            </a:r>
          </a:p>
          <a:p>
            <a:r>
              <a:rPr lang="pl-PL" dirty="0"/>
              <a:t>U dzieci można zauważyć  wycofanie  z  życia klasy, zamknięcie w sobie, symulowanie choroby ( ból brzucha ), przygnębienie, trudności w koncentracji uwagi, silne napięcie przed zajęciami związane z niepewnością jak wypadnie w szkole. </a:t>
            </a:r>
          </a:p>
          <a:p>
            <a:r>
              <a:rPr lang="pl-PL" dirty="0"/>
              <a:t>Dzieci mają tendencje do  zapominania  o pracach domowych.</a:t>
            </a:r>
          </a:p>
          <a:p>
            <a:r>
              <a:rPr lang="pl-PL" dirty="0"/>
              <a:t> Brak im umiejętności samodzielnego uczenia się. </a:t>
            </a:r>
          </a:p>
          <a:p>
            <a:r>
              <a:rPr lang="pl-PL" dirty="0"/>
              <a:t>Często telewizja i komputer są sposobem ucieczki przed odrabianiem lekcji. </a:t>
            </a:r>
          </a:p>
          <a:p>
            <a:r>
              <a:rPr lang="pl-PL" dirty="0"/>
              <a:t>Dzieci mogą tylko  zwracać  na siebie uwagę, po to, aby rodzica  zmusić do wspólnego odrabiania zadanych prac.</a:t>
            </a:r>
          </a:p>
          <a:p>
            <a:r>
              <a:rPr lang="pl-PL" dirty="0"/>
              <a:t> Mają przy tym nieskończenie wiele wymówek na swą obronę: że szkoła jest nudna, złe oceny to wina nauczyciela, że nie są zdolne itp.</a:t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2330CB2-2438-46B0-A675-D80CDE7B5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52873" y="192505"/>
            <a:ext cx="3419451" cy="192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72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8691" y="180475"/>
            <a:ext cx="11563927" cy="3172325"/>
          </a:xfrm>
        </p:spPr>
        <p:txBody>
          <a:bodyPr>
            <a:normAutofit/>
          </a:bodyPr>
          <a:lstStyle/>
          <a:p>
            <a:r>
              <a:rPr lang="pl-PL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ZMIANY W KLASIE  4.  - NOWA ORGANIZACJA NAUKI</a:t>
            </a:r>
            <a:br>
              <a:rPr lang="pl-PL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l-PL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system lekcyjny</a:t>
            </a:r>
            <a:br>
              <a:rPr lang="pl-PL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l-PL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podział na przedmioty</a:t>
            </a:r>
            <a:br>
              <a:rPr lang="pl-PL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l-PL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inne sale lekcyjne</a:t>
            </a:r>
            <a:br>
              <a:rPr lang="pl-PL" sz="44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37048" y="1335506"/>
            <a:ext cx="10363826" cy="44556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sz="2800" dirty="0"/>
          </a:p>
          <a:p>
            <a:endParaRPr lang="pl-PL" sz="3200" dirty="0"/>
          </a:p>
          <a:p>
            <a:r>
              <a:rPr lang="pl-PL" sz="3200" dirty="0"/>
              <a:t> nowy sposób korzystania z podręcznika szkolnego.</a:t>
            </a:r>
          </a:p>
          <a:p>
            <a:r>
              <a:rPr lang="pl-PL" sz="3200" dirty="0"/>
              <a:t> nowi nauczyciele / NOWA  rola nauczyciela.</a:t>
            </a:r>
          </a:p>
          <a:p>
            <a:r>
              <a:rPr lang="pl-PL" sz="3200" dirty="0"/>
              <a:t> prace  domowe z każdego przedmiotu.</a:t>
            </a:r>
          </a:p>
          <a:p>
            <a:r>
              <a:rPr lang="pl-PL" sz="3200" dirty="0"/>
              <a:t>Zwiększenie materiału do opanow</a:t>
            </a:r>
            <a:r>
              <a:rPr lang="pl-PL" sz="2800" dirty="0"/>
              <a:t>ania.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6" y="4635140"/>
            <a:ext cx="3705814" cy="22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84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252664"/>
            <a:ext cx="10364451" cy="1371600"/>
          </a:xfrm>
        </p:spPr>
        <p:txBody>
          <a:bodyPr/>
          <a:lstStyle/>
          <a:p>
            <a:r>
              <a:rPr lang="pl-PL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JAK  POMAGAMY  DZIECIOM </a:t>
            </a:r>
            <a:r>
              <a:rPr lang="pl-PL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1455821"/>
            <a:ext cx="10363826" cy="46586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Spotkanie wychowawców  klas  3  z  wychowawcą klasy 4   – omówienie mocnych stron dzieci, funkcjonowania i możliwości uczniów .</a:t>
            </a:r>
          </a:p>
          <a:p>
            <a:r>
              <a:rPr lang="pl-PL" sz="2400" dirty="0"/>
              <a:t>Wprowadzamy miesięczny okres  adaptacyjny dla  dzieci – nauczyciele nie stawiają ocen niedostatecznych  przez cały wrzesień w nowym roku szkolnym.</a:t>
            </a:r>
          </a:p>
          <a:p>
            <a:r>
              <a:rPr lang="pl-PL" sz="2400" dirty="0"/>
              <a:t>Są tłumaczone i przedstawiane zasady  </a:t>
            </a:r>
            <a:r>
              <a:rPr lang="pl-PL" sz="2400" dirty="0" err="1"/>
              <a:t>pzo</a:t>
            </a:r>
            <a:r>
              <a:rPr lang="pl-PL" sz="2400" dirty="0"/>
              <a:t> ( </a:t>
            </a:r>
            <a:r>
              <a:rPr lang="pl-PL" sz="1500" cap="none" dirty="0"/>
              <a:t>przedmiotowe zasady oceniania)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pl-P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61" y="2828627"/>
            <a:ext cx="28765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11977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544</TotalTime>
  <Words>1061</Words>
  <Application>Microsoft Office PowerPoint</Application>
  <PresentationFormat>Panoramiczny</PresentationFormat>
  <Paragraphs>98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Tw Cen MT</vt:lpstr>
      <vt:lpstr>Wingdings</vt:lpstr>
      <vt:lpstr>Kropla</vt:lpstr>
      <vt:lpstr>Wspieranie uczniów do nowych wymagań w klasie 4 - do klasy 4  bez barier !!! szkoła podstawowa nr 59 w szczecinie dorota Politewicz- pedagog</vt:lpstr>
      <vt:lpstr>Dziecko w klasie   4 . Czyli środkowy wiek szkolny .   </vt:lpstr>
      <vt:lpstr>Rozwój dziecka w wieku 9 -11 lat Najważniejsze :</vt:lpstr>
      <vt:lpstr>Rozwój dziecka w wieku 9 -11 lat</vt:lpstr>
      <vt:lpstr>Wiek 9 – 11 lat to również: </vt:lpstr>
      <vt:lpstr>Klasa  4</vt:lpstr>
      <vt:lpstr>Klasa 4 </vt:lpstr>
      <vt:lpstr>ZMIANY W KLASIE  4.  - NOWA ORGANIZACJA NAUKI system lekcyjny podział na przedmioty inne sale lekcyjne </vt:lpstr>
      <vt:lpstr>JAK  POMAGAMY  DZIECIOM ?</vt:lpstr>
      <vt:lpstr>Wrzesień 2022r.  Zebranie wychowawcy z rodzicami uczniów klas 4.</vt:lpstr>
      <vt:lpstr>NOWY SPOSÓB OCENIANIA: ocenianie półroczne, końcoworoczne, klasyfikacyjne, bieżące, zróżnicowane</vt:lpstr>
      <vt:lpstr>ROLA  RODZICA</vt:lpstr>
      <vt:lpstr>DLA  RODZICA   - jak mogę pomóc swojemu dziecku ?</vt:lpstr>
      <vt:lpstr>Rodzicu:</vt:lpstr>
      <vt:lpstr>Odrabianie lekcji</vt:lpstr>
      <vt:lpstr>Rodzicu :</vt:lpstr>
      <vt:lpstr>Wspierajmy  swoje   dziecko !!!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klasy czwartej bez barier szkoła podstawowa nr 59 w szczecinie</dc:title>
  <dc:creator>SP59</dc:creator>
  <cp:lastModifiedBy>Dorota Politewicz</cp:lastModifiedBy>
  <cp:revision>76</cp:revision>
  <dcterms:created xsi:type="dcterms:W3CDTF">2016-06-08T05:14:28Z</dcterms:created>
  <dcterms:modified xsi:type="dcterms:W3CDTF">2022-04-24T10:58:53Z</dcterms:modified>
</cp:coreProperties>
</file>