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3" r:id="rId3"/>
    <p:sldId id="272" r:id="rId4"/>
    <p:sldId id="265" r:id="rId5"/>
    <p:sldId id="266" r:id="rId6"/>
    <p:sldId id="267" r:id="rId7"/>
    <p:sldId id="257" r:id="rId8"/>
    <p:sldId id="258" r:id="rId9"/>
    <p:sldId id="259" r:id="rId10"/>
    <p:sldId id="262" r:id="rId11"/>
    <p:sldId id="277" r:id="rId12"/>
    <p:sldId id="260" r:id="rId13"/>
    <p:sldId id="269" r:id="rId14"/>
    <p:sldId id="261" r:id="rId15"/>
    <p:sldId id="275" r:id="rId16"/>
    <p:sldId id="270" r:id="rId17"/>
    <p:sldId id="276" r:id="rId18"/>
    <p:sldId id="264" r:id="rId19"/>
    <p:sldId id="274" r:id="rId20"/>
    <p:sldId id="263" r:id="rId21"/>
    <p:sldId id="268" r:id="rId22"/>
    <p:sldId id="271" r:id="rId23"/>
    <p:sldId id="279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66B7-9F73-49C2-9B3F-117DEA64AE81}" type="datetimeFigureOut">
              <a:rPr lang="pl-PL" smtClean="0"/>
              <a:t>2019-03-18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13F6EF1D-A51A-4917-9958-3F00382BD143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66B7-9F73-49C2-9B3F-117DEA64AE81}" type="datetimeFigureOut">
              <a:rPr lang="pl-PL" smtClean="0"/>
              <a:t>2019-03-18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EF1D-A51A-4917-9958-3F00382BD1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66B7-9F73-49C2-9B3F-117DEA64AE81}" type="datetimeFigureOut">
              <a:rPr lang="pl-PL" smtClean="0"/>
              <a:t>2019-03-18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EF1D-A51A-4917-9958-3F00382BD1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66B7-9F73-49C2-9B3F-117DEA64AE81}" type="datetimeFigureOut">
              <a:rPr lang="pl-PL" smtClean="0"/>
              <a:t>2019-03-18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6EF1D-A51A-4917-9958-3F00382BD143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66B7-9F73-49C2-9B3F-117DEA64AE81}" type="datetimeFigureOut">
              <a:rPr lang="pl-PL" smtClean="0"/>
              <a:t>2019-03-18</a:t>
            </a:fld>
            <a:endParaRPr lang="pl-P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6EF1D-A51A-4917-9958-3F00382BD143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66B7-9F73-49C2-9B3F-117DEA64AE81}" type="datetimeFigureOut">
              <a:rPr lang="pl-PL" smtClean="0"/>
              <a:t>2019-03-18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EF1D-A51A-4917-9958-3F00382BD143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66B7-9F73-49C2-9B3F-117DEA64AE81}" type="datetimeFigureOut">
              <a:rPr lang="pl-PL" smtClean="0"/>
              <a:t>2019-03-18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EF1D-A51A-4917-9958-3F00382BD143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66B7-9F73-49C2-9B3F-117DEA64AE81}" type="datetimeFigureOut">
              <a:rPr lang="pl-PL" smtClean="0"/>
              <a:t>2019-03-18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EF1D-A51A-4917-9958-3F00382BD1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66B7-9F73-49C2-9B3F-117DEA64AE81}" type="datetimeFigureOut">
              <a:rPr lang="pl-PL" smtClean="0"/>
              <a:t>2019-03-18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6EF1D-A51A-4917-9958-3F00382BD143}" type="slidenum">
              <a:rPr lang="pl-PL" smtClean="0"/>
              <a:t>‹#›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B166B7-9F73-49C2-9B3F-117DEA64AE81}" type="datetimeFigureOut">
              <a:rPr lang="pl-PL" smtClean="0"/>
              <a:t>2019-03-18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F6EF1D-A51A-4917-9958-3F00382BD143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66B7-9F73-49C2-9B3F-117DEA64AE81}" type="datetimeFigureOut">
              <a:rPr lang="pl-PL" smtClean="0"/>
              <a:t>2019-03-18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EF1D-A51A-4917-9958-3F00382BD1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3F6EF1D-A51A-4917-9958-3F00382BD143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EB166B7-9F73-49C2-9B3F-117DEA64AE81}" type="datetimeFigureOut">
              <a:rPr lang="pl-PL" smtClean="0"/>
              <a:t>2019-03-18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ozwinskrzydla.info/o-piratach-szczecinie-i-niezwykej-lodce-czyli/" TargetMode="External"/><Relationship Id="rId2" Type="http://schemas.openxmlformats.org/officeDocument/2006/relationships/hyperlink" Target="http://zp.pl/jan-wyszak--szczecinski-pirat,artykul_1_465_0_30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l.wikipedia.org/" TargetMode="External"/><Relationship Id="rId4" Type="http://schemas.openxmlformats.org/officeDocument/2006/relationships/hyperlink" Target="http://sedina.pl/wordpress/index.php/2004/07/09/piraci-ze-szczecin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9592" y="1124744"/>
            <a:ext cx="7772400" cy="1470025"/>
          </a:xfrm>
        </p:spPr>
        <p:txBody>
          <a:bodyPr/>
          <a:lstStyle/>
          <a:p>
            <a:pPr algn="ctr"/>
            <a:r>
              <a:rPr lang="pl-PL" sz="6000" dirty="0" smtClean="0">
                <a:solidFill>
                  <a:schemeClr val="bg2">
                    <a:lumMod val="10000"/>
                  </a:schemeClr>
                </a:solidFill>
              </a:rPr>
              <a:t>Zapoznanie z legendą</a:t>
            </a:r>
            <a:endParaRPr lang="pl-PL" sz="6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75656" y="3068960"/>
            <a:ext cx="6400800" cy="1752600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solidFill>
                  <a:schemeClr val="bg2">
                    <a:lumMod val="10000"/>
                  </a:schemeClr>
                </a:solidFill>
              </a:rPr>
              <a:t>„Powrót </a:t>
            </a:r>
            <a:r>
              <a:rPr lang="pl-PL" sz="6000" b="1" dirty="0" err="1" smtClean="0">
                <a:solidFill>
                  <a:schemeClr val="bg2">
                    <a:lumMod val="10000"/>
                  </a:schemeClr>
                </a:solidFill>
              </a:rPr>
              <a:t>Wyszaka</a:t>
            </a:r>
            <a:r>
              <a:rPr lang="pl-PL" sz="6000" b="1" dirty="0" smtClean="0">
                <a:solidFill>
                  <a:schemeClr val="bg2">
                    <a:lumMod val="10000"/>
                  </a:schemeClr>
                </a:solidFill>
              </a:rPr>
              <a:t>”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20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7551" y="1052736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 smtClean="0">
                <a:solidFill>
                  <a:schemeClr val="bg2">
                    <a:lumMod val="10000"/>
                  </a:schemeClr>
                </a:solidFill>
              </a:rPr>
              <a:t>Jaki </a:t>
            </a:r>
            <a:r>
              <a:rPr lang="pl-PL" sz="3600" dirty="0">
                <a:solidFill>
                  <a:schemeClr val="bg2">
                    <a:lumMod val="10000"/>
                  </a:schemeClr>
                </a:solidFill>
              </a:rPr>
              <a:t>motyw magiczny występuje </a:t>
            </a:r>
            <a:r>
              <a:rPr lang="pl-PL" sz="36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l-PL" sz="36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l-PL" sz="3600" dirty="0" smtClean="0">
                <a:solidFill>
                  <a:schemeClr val="bg2">
                    <a:lumMod val="10000"/>
                  </a:schemeClr>
                </a:solidFill>
              </a:rPr>
              <a:t>w </a:t>
            </a:r>
            <a:r>
              <a:rPr lang="pl-PL" sz="3600" dirty="0">
                <a:solidFill>
                  <a:schemeClr val="bg2">
                    <a:lumMod val="10000"/>
                  </a:schemeClr>
                </a:solidFill>
              </a:rPr>
              <a:t>legendzie „Powrót </a:t>
            </a:r>
            <a:r>
              <a:rPr lang="pl-PL" sz="3600" dirty="0" err="1">
                <a:solidFill>
                  <a:schemeClr val="bg2">
                    <a:lumMod val="10000"/>
                  </a:schemeClr>
                </a:solidFill>
              </a:rPr>
              <a:t>Wyszaka</a:t>
            </a:r>
            <a:r>
              <a:rPr lang="pl-PL" sz="3600" dirty="0">
                <a:solidFill>
                  <a:schemeClr val="bg2">
                    <a:lumMod val="10000"/>
                  </a:schemeClr>
                </a:solidFill>
              </a:rPr>
              <a:t>”, dlaczego tą legendę nie możemy nazwać bajką?</a:t>
            </a:r>
          </a:p>
        </p:txBody>
      </p:sp>
      <p:pic>
        <p:nvPicPr>
          <p:cNvPr id="11266" name="Picture 2" descr="Znalezione obrazy dla zapytania znak zapyta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6952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23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7551" y="105273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 smtClean="0">
                <a:solidFill>
                  <a:schemeClr val="bg2">
                    <a:lumMod val="10000"/>
                  </a:schemeClr>
                </a:solidFill>
              </a:rPr>
              <a:t>Jaką prawdę historyczną zawiera „Legenda o </a:t>
            </a:r>
            <a:r>
              <a:rPr lang="pl-PL" sz="3600" dirty="0" err="1" smtClean="0">
                <a:solidFill>
                  <a:schemeClr val="bg2">
                    <a:lumMod val="10000"/>
                  </a:schemeClr>
                </a:solidFill>
              </a:rPr>
              <a:t>Wyszaku</a:t>
            </a:r>
            <a:r>
              <a:rPr lang="pl-PL" sz="3600" dirty="0" smtClean="0">
                <a:solidFill>
                  <a:schemeClr val="bg2">
                    <a:lumMod val="10000"/>
                  </a:schemeClr>
                </a:solidFill>
              </a:rPr>
              <a:t>”?</a:t>
            </a:r>
            <a:endParaRPr lang="pl-PL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1266" name="Picture 2" descr="Znalezione obrazy dla zapytania znak zapyta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6952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81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499992" y="260648"/>
            <a:ext cx="40324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chemeClr val="bg2">
                    <a:lumMod val="10000"/>
                  </a:schemeClr>
                </a:solidFill>
              </a:rPr>
              <a:t>Jan </a:t>
            </a:r>
            <a:r>
              <a:rPr lang="pl-PL" sz="2800" b="1" i="1" dirty="0" err="1">
                <a:solidFill>
                  <a:schemeClr val="bg2">
                    <a:lumMod val="10000"/>
                  </a:schemeClr>
                </a:solidFill>
              </a:rPr>
              <a:t>Wyszak</a:t>
            </a:r>
            <a:r>
              <a:rPr lang="pl-PL" sz="2800" b="1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pl-PL" sz="2800" dirty="0">
                <a:solidFill>
                  <a:schemeClr val="bg2">
                    <a:lumMod val="10000"/>
                  </a:schemeClr>
                </a:solidFill>
              </a:rPr>
              <a:t>- pisząc zgodnie z ówczesnymi prawami - </a:t>
            </a:r>
            <a:r>
              <a:rPr lang="pl-PL" sz="2800" dirty="0" err="1">
                <a:solidFill>
                  <a:schemeClr val="bg2">
                    <a:lumMod val="10000"/>
                  </a:schemeClr>
                </a:solidFill>
              </a:rPr>
              <a:t>Johannus</a:t>
            </a:r>
            <a:r>
              <a:rPr lang="pl-PL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sz="2800" dirty="0" err="1">
                <a:solidFill>
                  <a:schemeClr val="bg2">
                    <a:lumMod val="10000"/>
                  </a:schemeClr>
                </a:solidFill>
              </a:rPr>
              <a:t>Witscacus</a:t>
            </a:r>
            <a:r>
              <a:rPr lang="pl-PL" sz="2800" dirty="0">
                <a:solidFill>
                  <a:schemeClr val="bg2">
                    <a:lumMod val="10000"/>
                  </a:schemeClr>
                </a:solidFill>
              </a:rPr>
              <a:t> był wójtem szczecińskiego podgrodzia, kupcem i piratem. Był bogatym i szanowanym możnym, posiadał licznych przyjaciół i krewnych, a jego głos w radzie był decydujący. Nade wszystko ciągnęło go jednak do morskich </a:t>
            </a:r>
            <a:r>
              <a:rPr lang="pl-PL" sz="2800" dirty="0" smtClean="0">
                <a:solidFill>
                  <a:schemeClr val="bg2">
                    <a:lumMod val="10000"/>
                  </a:schemeClr>
                </a:solidFill>
              </a:rPr>
              <a:t>wypraw.</a:t>
            </a:r>
            <a:endParaRPr lang="pl-PL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2" descr="Jan Wyszak, pomnik na fontannie przy WaÅach Chrobrego w Szczeci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94" y="501126"/>
            <a:ext cx="3976180" cy="602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7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476672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>
                <a:solidFill>
                  <a:schemeClr val="bg2">
                    <a:lumMod val="10000"/>
                  </a:schemeClr>
                </a:solidFill>
              </a:rPr>
              <a:t>Wzbogacił się na handlu i korsarstwie; </a:t>
            </a:r>
          </a:p>
          <a:p>
            <a:pPr algn="ctr"/>
            <a:r>
              <a:rPr lang="pl-PL" sz="2800" dirty="0" smtClean="0">
                <a:solidFill>
                  <a:schemeClr val="bg2">
                    <a:lumMod val="10000"/>
                  </a:schemeClr>
                </a:solidFill>
              </a:rPr>
              <a:t>Działał głównie u wybrzeży duńskich. Przez szereg lat skutecznie udawało mu się wywodzić w pole Duńczyków, na których zdobywał pokaźne łupy wychodząc cało z wielu opresji. </a:t>
            </a:r>
            <a:endParaRPr lang="pl-PL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AutoShape 2" descr="Znalezione obrazy dla zapytania statek pirac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4" descr="Znalezione obrazy dla zapytania statek pirack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4342" name="Picture 6" descr="Znalezione obrazy dla zapytania statek pirac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37823"/>
            <a:ext cx="5832648" cy="349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0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548680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>
                <a:solidFill>
                  <a:schemeClr val="bg2">
                    <a:lumMod val="10000"/>
                  </a:schemeClr>
                </a:solidFill>
              </a:rPr>
              <a:t>W 1126 roku udał się na czele sześciu okrętów z wyprawą łupieżczą do Danii. Eskapada zakończyła się jednak klęską.</a:t>
            </a:r>
            <a:endParaRPr lang="pl-PL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4" name="Picture 4" descr="Znalezione obrazy dla zapytania wojna piratÃ³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26594"/>
            <a:ext cx="6408712" cy="447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25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548680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err="1" smtClean="0">
                <a:solidFill>
                  <a:schemeClr val="bg2">
                    <a:lumMod val="10000"/>
                  </a:schemeClr>
                </a:solidFill>
              </a:rPr>
              <a:t>Wyszak</a:t>
            </a:r>
            <a:r>
              <a:rPr lang="pl-PL" sz="2800" dirty="0" smtClean="0">
                <a:solidFill>
                  <a:schemeClr val="bg2">
                    <a:lumMod val="10000"/>
                  </a:schemeClr>
                </a:solidFill>
              </a:rPr>
              <a:t> został pojmany i wtrącony do duńskiego lochu. Wyrok za tego typu działania mógł być tylko jeden - śmierć. </a:t>
            </a:r>
            <a:endParaRPr lang="pl-PL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2" name="Picture 2" descr="Znalezione obrazy dla zapytania cela wiÄzien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58871"/>
            <a:ext cx="6430282" cy="401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8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709404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>
                <a:solidFill>
                  <a:schemeClr val="bg2">
                    <a:lumMod val="10000"/>
                  </a:schemeClr>
                </a:solidFill>
              </a:rPr>
              <a:t>W dwa lata później udało mu się uciec z niewoli, po czym na małej łódce, wypalonej</a:t>
            </a:r>
            <a:r>
              <a:rPr lang="pl-PL" sz="2800" dirty="0">
                <a:solidFill>
                  <a:schemeClr val="bg2">
                    <a:lumMod val="10000"/>
                  </a:schemeClr>
                </a:solidFill>
              </a:rPr>
              <a:t> z jednej kłody </a:t>
            </a:r>
            <a:r>
              <a:rPr lang="pl-PL" sz="2800" dirty="0" smtClean="0">
                <a:solidFill>
                  <a:schemeClr val="bg2">
                    <a:lumMod val="10000"/>
                  </a:schemeClr>
                </a:solidFill>
              </a:rPr>
              <a:t>drewna powrócił do rodzinnego miasta. </a:t>
            </a:r>
            <a:endParaRPr lang="pl-PL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6390" name="Picture 6" descr="plaÅ¼a morze WybrzeÅ¼e woda ocean horyzont Chmura niebo wschÃ³d sÅoÅca zachÃ³d sÅoÅca ÅÃ³dÅº ranek WybrzeÅ¼e fala jezioro Åwit zmierzch wieczÃ³r odbicie pojazd WÄdkarstwo rybak zatoka pÅywanie ÅÃ³dkÄ pÅywajÄ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040" y="2276871"/>
            <a:ext cx="5857933" cy="421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1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476672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>
                <a:solidFill>
                  <a:schemeClr val="bg2">
                    <a:lumMod val="10000"/>
                  </a:schemeClr>
                </a:solidFill>
              </a:rPr>
              <a:t>Swoje ocalenie przypisał cudownemu wstawiennictwu Ottona z Bambergu i podczas jego drugiej wyprawy misyjnej opowiedział się po stronie religii chrześcijańskiej i pomógł biskupowi w nawróceniu Szczecina.</a:t>
            </a:r>
            <a:endParaRPr lang="pl-PL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8434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145" y="2942104"/>
            <a:ext cx="2554015" cy="379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427984" y="908720"/>
            <a:ext cx="3672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bg2">
                    <a:lumMod val="10000"/>
                  </a:schemeClr>
                </a:solidFill>
              </a:rPr>
              <a:t>Posąg Jana </a:t>
            </a:r>
            <a:r>
              <a:rPr lang="pl-PL" sz="3200" dirty="0" err="1" smtClean="0">
                <a:solidFill>
                  <a:schemeClr val="bg2">
                    <a:lumMod val="10000"/>
                  </a:schemeClr>
                </a:solidFill>
              </a:rPr>
              <a:t>Wyszaka</a:t>
            </a:r>
            <a:r>
              <a:rPr lang="pl-PL" sz="3200" dirty="0" smtClean="0">
                <a:solidFill>
                  <a:schemeClr val="bg2">
                    <a:lumMod val="10000"/>
                  </a:schemeClr>
                </a:solidFill>
              </a:rPr>
              <a:t> znajduje się w Szczecinie na Wałach Chrobrego, przy wielkiej fontannie.</a:t>
            </a:r>
            <a:endParaRPr lang="pl-PL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10086"/>
            <a:ext cx="3816424" cy="253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22687"/>
            <a:ext cx="3751370" cy="562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6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239000" cy="1143000"/>
          </a:xfrm>
        </p:spPr>
        <p:txBody>
          <a:bodyPr/>
          <a:lstStyle/>
          <a:p>
            <a:pPr algn="ctr"/>
            <a:r>
              <a:rPr lang="pl-PL" sz="3600" dirty="0" smtClean="0">
                <a:solidFill>
                  <a:schemeClr val="bg2">
                    <a:lumMod val="10000"/>
                  </a:schemeClr>
                </a:solidFill>
              </a:rPr>
              <a:t>Łódź </a:t>
            </a:r>
            <a:r>
              <a:rPr lang="pl-PL" sz="3600" dirty="0" err="1" smtClean="0">
                <a:solidFill>
                  <a:schemeClr val="bg2">
                    <a:lumMod val="10000"/>
                  </a:schemeClr>
                </a:solidFill>
              </a:rPr>
              <a:t>Wyszaka</a:t>
            </a:r>
            <a:r>
              <a:rPr lang="pl-PL" sz="3600" dirty="0" smtClean="0">
                <a:solidFill>
                  <a:schemeClr val="bg2">
                    <a:lumMod val="10000"/>
                  </a:schemeClr>
                </a:solidFill>
              </a:rPr>
              <a:t> – rzeźba na Bulwarze Piastowskim w Szczecinie</a:t>
            </a:r>
            <a:endParaRPr lang="pl-PL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124" name="Picture 4" descr="File:ÅÃ³dÅº Wyszaka Szczecin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204955"/>
            <a:ext cx="6373180" cy="42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8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nalezione obrazy dla zapytania jan wyszak wÃ³jt szczec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39" y="620688"/>
            <a:ext cx="840093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0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54548" y="404664"/>
            <a:ext cx="73755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000" b="1" dirty="0">
                <a:solidFill>
                  <a:schemeClr val="bg2">
                    <a:lumMod val="10000"/>
                  </a:schemeClr>
                </a:solidFill>
              </a:rPr>
              <a:t>Nauka wykonania origami – </a:t>
            </a:r>
            <a:r>
              <a:rPr lang="pl-PL" sz="4000" b="1" dirty="0" smtClean="0">
                <a:solidFill>
                  <a:schemeClr val="bg2">
                    <a:lumMod val="10000"/>
                  </a:schemeClr>
                </a:solidFill>
              </a:rPr>
              <a:t>łódki </a:t>
            </a:r>
            <a:endParaRPr lang="pl-PL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3314" name="Picture 2" descr="Kliknij i zobacz wiÄcej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64002"/>
            <a:ext cx="4762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5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>
                <a:solidFill>
                  <a:schemeClr val="bg2">
                    <a:lumMod val="10000"/>
                  </a:schemeClr>
                </a:solidFill>
              </a:rPr>
              <a:t>Czy </a:t>
            </a:r>
            <a:r>
              <a:rPr lang="pl-PL" sz="4400" dirty="0">
                <a:solidFill>
                  <a:schemeClr val="bg2">
                    <a:lumMod val="10000"/>
                  </a:schemeClr>
                </a:solidFill>
              </a:rPr>
              <a:t>legenda ma wartość dla badaczy </a:t>
            </a:r>
            <a:r>
              <a:rPr lang="pl-PL" sz="4400" dirty="0" smtClean="0">
                <a:solidFill>
                  <a:schemeClr val="bg2">
                    <a:lumMod val="10000"/>
                  </a:schemeClr>
                </a:solidFill>
              </a:rPr>
              <a:t>historii?</a:t>
            </a:r>
            <a:endParaRPr lang="pl-PL" sz="4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2290" name="Picture 2" descr="Znalezione obrazy dla zapytania znak zapyta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09150" y="1412776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i="1" dirty="0" smtClean="0">
                <a:solidFill>
                  <a:schemeClr val="bg2">
                    <a:lumMod val="10000"/>
                  </a:schemeClr>
                </a:solidFill>
              </a:rPr>
              <a:t>Legendy nie mają zbyt dużej wartości dla badaczy historii. Autentyczne wydarzenia często były koloryzowane </a:t>
            </a:r>
            <a:br>
              <a:rPr lang="pl-PL" sz="3600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l-PL" sz="3600" i="1" dirty="0" smtClean="0">
                <a:solidFill>
                  <a:schemeClr val="bg2">
                    <a:lumMod val="10000"/>
                  </a:schemeClr>
                </a:solidFill>
              </a:rPr>
              <a:t>i przekłamywane – zwiększano ich wagę, a często zmieniano kolejność wypadków. </a:t>
            </a:r>
            <a:endParaRPr lang="pl-PL" sz="36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79597" y="836712"/>
            <a:ext cx="76328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bg2">
                    <a:lumMod val="10000"/>
                  </a:schemeClr>
                </a:solidFill>
              </a:rPr>
              <a:t>Źródło</a:t>
            </a:r>
            <a:r>
              <a:rPr lang="pl-PL" sz="2000" b="1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endParaRPr lang="pl-PL" sz="1600" b="1" dirty="0"/>
          </a:p>
          <a:p>
            <a:pPr marL="800100" lvl="1" indent="-342900">
              <a:buFont typeface="+mj-lt"/>
              <a:buAutoNum type="arabicPeriod"/>
            </a:pPr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„Powrót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</a:rPr>
              <a:t>Wyszaka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”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2000" b="1" u="sng" dirty="0">
                <a:solidFill>
                  <a:schemeClr val="bg2">
                    <a:lumMod val="10000"/>
                  </a:schemeClr>
                </a:solidFill>
                <a:hlinkClick r:id="rId2"/>
              </a:rPr>
              <a:t>http://zp.pl/jan-wyszak--szczecinski-pirat,artykul_1_465_0_30</a:t>
            </a:r>
            <a:endParaRPr lang="pl-PL" sz="2000" dirty="0">
              <a:solidFill>
                <a:schemeClr val="bg2">
                  <a:lumMod val="10000"/>
                </a:schemeClr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pl-PL" sz="2000" b="1" u="sng" dirty="0">
                <a:solidFill>
                  <a:schemeClr val="bg2">
                    <a:lumMod val="10000"/>
                  </a:schemeClr>
                </a:solidFill>
                <a:hlinkClick r:id="rId3"/>
              </a:rPr>
              <a:t>http://rozwinskrzydla.info/o-piratach-szczecinie-i-niezwykej-lodce-czyli/</a:t>
            </a:r>
            <a:endParaRPr lang="pl-PL" sz="2000" dirty="0">
              <a:solidFill>
                <a:schemeClr val="bg2">
                  <a:lumMod val="10000"/>
                </a:schemeClr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pl-PL" sz="2000" b="1" u="sng" dirty="0">
                <a:solidFill>
                  <a:schemeClr val="bg2">
                    <a:lumMod val="10000"/>
                  </a:schemeClr>
                </a:solidFill>
                <a:hlinkClick r:id="rId4"/>
              </a:rPr>
              <a:t>http://sedina.pl/wordpress/index.php/2004/07/09/piraci-ze-szczecina/</a:t>
            </a:r>
            <a:endParaRPr lang="pl-PL" sz="2000" dirty="0">
              <a:solidFill>
                <a:schemeClr val="bg2">
                  <a:lumMod val="10000"/>
                </a:schemeClr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pl-PL" sz="2000" b="1" u="sng" dirty="0">
                <a:solidFill>
                  <a:schemeClr val="bg2">
                    <a:lumMod val="10000"/>
                  </a:schemeClr>
                </a:solidFill>
                <a:hlinkClick r:id="rId5"/>
              </a:rPr>
              <a:t>https://pl.wikipedia.org/</a:t>
            </a:r>
            <a:endParaRPr lang="pl-PL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565513" y="4725144"/>
            <a:ext cx="4573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u="sng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Opracowanie</a:t>
            </a:r>
            <a:r>
              <a:rPr lang="pl-PL" i="1" u="sng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l-PL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Edyta </a:t>
            </a:r>
            <a:r>
              <a:rPr lang="pl-PL" i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Michnik,</a:t>
            </a:r>
            <a:r>
              <a:rPr lang="pl-PL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nauczyciel bibliotekarz </a:t>
            </a:r>
            <a:r>
              <a:rPr lang="pl-PL" i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i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i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Szkoła Podstawowa </a:t>
            </a:r>
            <a:r>
              <a:rPr lang="pl-PL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 59 </a:t>
            </a:r>
            <a:endParaRPr lang="pl-PL" i="1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i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Szczecinie</a:t>
            </a:r>
            <a:endParaRPr lang="pl-PL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8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239000" cy="1143000"/>
          </a:xfrm>
        </p:spPr>
        <p:txBody>
          <a:bodyPr/>
          <a:lstStyle/>
          <a:p>
            <a:pPr algn="ctr"/>
            <a:r>
              <a:rPr lang="pl-PL" sz="4800" dirty="0" smtClean="0">
                <a:solidFill>
                  <a:schemeClr val="bg2">
                    <a:lumMod val="10000"/>
                  </a:schemeClr>
                </a:solidFill>
              </a:rPr>
              <a:t>Gdzie znajduje się Dania?</a:t>
            </a:r>
            <a:endParaRPr lang="pl-PL" sz="4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6" descr="Znalezione obrazy dla zapytania mapa dania niemcy pol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7"/>
            <a:ext cx="7056784" cy="481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5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239000" cy="1143000"/>
          </a:xfrm>
        </p:spPr>
        <p:txBody>
          <a:bodyPr/>
          <a:lstStyle/>
          <a:p>
            <a:pPr algn="ctr"/>
            <a:r>
              <a:rPr lang="pl-PL" sz="4800" dirty="0" smtClean="0">
                <a:solidFill>
                  <a:schemeClr val="bg2">
                    <a:lumMod val="10000"/>
                  </a:schemeClr>
                </a:solidFill>
              </a:rPr>
              <a:t>Otton – bamberski biskup</a:t>
            </a:r>
            <a:endParaRPr lang="pl-PL" sz="4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AutoShape 4" descr="Znalezione obrazy dla zapytania otton z bamberg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6" descr="Znalezione obrazy dla zapytania otton z bamberg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8" descr="Znalezione obrazy dla zapytania otton z bamberg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4" name="Picture 10" descr="Znalezione obrazy dla zapytania otton z bamberg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929792"/>
            <a:ext cx="2736304" cy="490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Znalezione obrazy dla zapytania otton z bamberg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77" y="2276872"/>
            <a:ext cx="2857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1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239000" cy="1143000"/>
          </a:xfrm>
        </p:spPr>
        <p:txBody>
          <a:bodyPr/>
          <a:lstStyle/>
          <a:p>
            <a:pPr algn="ctr"/>
            <a:r>
              <a:rPr lang="pl-PL" sz="4800" dirty="0" smtClean="0">
                <a:solidFill>
                  <a:schemeClr val="bg2">
                    <a:lumMod val="10000"/>
                  </a:schemeClr>
                </a:solidFill>
              </a:rPr>
              <a:t>Łódka, jaką płynął </a:t>
            </a:r>
            <a:r>
              <a:rPr lang="pl-PL" sz="4800" dirty="0" err="1" smtClean="0">
                <a:solidFill>
                  <a:schemeClr val="bg2">
                    <a:lumMod val="10000"/>
                  </a:schemeClr>
                </a:solidFill>
              </a:rPr>
              <a:t>Wyszak</a:t>
            </a:r>
            <a:endParaRPr lang="pl-PL" sz="4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AutoShape 2" descr="Znalezione obrazy dla zapytania jan wyszak zdjÄc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02" name="Picture 6" descr="http://celinamalarstwo.blox.pl/resource/jmorz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546946" cy="448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1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>
                <a:solidFill>
                  <a:schemeClr val="bg2">
                    <a:lumMod val="10000"/>
                  </a:schemeClr>
                </a:solidFill>
              </a:rPr>
              <a:t>Jak daleko od Szczecina znajduje się wolińska plaża?</a:t>
            </a:r>
            <a:endParaRPr lang="pl-PL" sz="4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2" descr="https://cartomedia.pl/userdata/gfx/3c50ac1363b3fe9af8ff84c17923f5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95554"/>
            <a:ext cx="6840760" cy="434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26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i="1" dirty="0" smtClean="0">
                <a:solidFill>
                  <a:schemeClr val="bg2">
                    <a:lumMod val="10000"/>
                  </a:schemeClr>
                </a:solidFill>
              </a:rPr>
              <a:t>Ludzie za pomocą legendy wyjaśniali </a:t>
            </a:r>
            <a:r>
              <a:rPr lang="pl-PL" sz="3600" i="1" dirty="0">
                <a:solidFill>
                  <a:schemeClr val="bg2">
                    <a:lumMod val="10000"/>
                  </a:schemeClr>
                </a:solidFill>
              </a:rPr>
              <a:t>sobie </a:t>
            </a:r>
            <a:r>
              <a:rPr lang="pl-PL" sz="3600" i="1" dirty="0" smtClean="0">
                <a:solidFill>
                  <a:schemeClr val="bg2">
                    <a:lumMod val="10000"/>
                  </a:schemeClr>
                </a:solidFill>
              </a:rPr>
              <a:t>to, co było dla nich nieznane </a:t>
            </a:r>
            <a:br>
              <a:rPr lang="pl-PL" sz="3600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l-PL" sz="3600" i="1" dirty="0" smtClean="0">
                <a:solidFill>
                  <a:schemeClr val="bg2">
                    <a:lumMod val="10000"/>
                  </a:schemeClr>
                </a:solidFill>
              </a:rPr>
              <a:t>i niewytłumaczalne. </a:t>
            </a:r>
          </a:p>
          <a:p>
            <a:pPr marL="0" indent="0" algn="ctr">
              <a:buNone/>
            </a:pPr>
            <a:r>
              <a:rPr lang="pl-PL" sz="3600" i="1" dirty="0" smtClean="0">
                <a:solidFill>
                  <a:schemeClr val="bg2">
                    <a:lumMod val="10000"/>
                  </a:schemeClr>
                </a:solidFill>
              </a:rPr>
              <a:t>Legendy opisywały jedno albo kilka wydarzeń, które dla danej społeczności były niezwykle ważne.</a:t>
            </a:r>
            <a:endParaRPr lang="pl-PL" sz="3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3600" i="1" dirty="0">
                <a:solidFill>
                  <a:schemeClr val="bg2">
                    <a:lumMod val="10000"/>
                  </a:schemeClr>
                </a:solidFill>
              </a:rPr>
              <a:t>Z</a:t>
            </a:r>
            <a:r>
              <a:rPr lang="pl-PL" sz="3600" i="1" dirty="0" smtClean="0">
                <a:solidFill>
                  <a:schemeClr val="bg2">
                    <a:lumMod val="10000"/>
                  </a:schemeClr>
                </a:solidFill>
              </a:rPr>
              <a:t>azwyczaj </a:t>
            </a:r>
            <a:r>
              <a:rPr lang="pl-PL" sz="3600" i="1" dirty="0">
                <a:solidFill>
                  <a:schemeClr val="bg2">
                    <a:lumMod val="10000"/>
                  </a:schemeClr>
                </a:solidFill>
              </a:rPr>
              <a:t>były </a:t>
            </a:r>
            <a:r>
              <a:rPr lang="pl-PL" sz="3600" i="1" dirty="0" smtClean="0">
                <a:solidFill>
                  <a:schemeClr val="bg2">
                    <a:lumMod val="10000"/>
                  </a:schemeClr>
                </a:solidFill>
              </a:rPr>
              <a:t>przekazywane </a:t>
            </a:r>
            <a:br>
              <a:rPr lang="pl-PL" sz="3600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l-PL" sz="3600" i="1" dirty="0" smtClean="0">
                <a:solidFill>
                  <a:schemeClr val="bg2">
                    <a:lumMod val="10000"/>
                  </a:schemeClr>
                </a:solidFill>
              </a:rPr>
              <a:t>w </a:t>
            </a:r>
            <a:r>
              <a:rPr lang="pl-PL" sz="3600" i="1" dirty="0">
                <a:solidFill>
                  <a:schemeClr val="bg2">
                    <a:lumMod val="10000"/>
                  </a:schemeClr>
                </a:solidFill>
              </a:rPr>
              <a:t>formie ustnej, na długo przed utrwaleniem na piśmie</a:t>
            </a:r>
            <a:r>
              <a:rPr lang="pl-PL" sz="3600" i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326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2">
                    <a:lumMod val="10000"/>
                  </a:schemeClr>
                </a:solidFill>
              </a:rPr>
              <a:t>CECHY  LEGENDY: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525963"/>
          </a:xfrm>
        </p:spPr>
        <p:txBody>
          <a:bodyPr>
            <a:normAutofit/>
          </a:bodyPr>
          <a:lstStyle/>
          <a:p>
            <a:pPr lvl="0"/>
            <a:r>
              <a:rPr lang="pl-PL" b="1" dirty="0" smtClean="0">
                <a:solidFill>
                  <a:schemeClr val="bg2">
                    <a:lumMod val="10000"/>
                  </a:schemeClr>
                </a:solidFill>
              </a:rPr>
              <a:t>występują postacie </a:t>
            </a:r>
            <a:r>
              <a:rPr lang="pl-PL" b="1" dirty="0">
                <a:solidFill>
                  <a:schemeClr val="bg2">
                    <a:lumMod val="10000"/>
                  </a:schemeClr>
                </a:solidFill>
              </a:rPr>
              <a:t>historyczne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 lub uważane za 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</a:rPr>
              <a:t>historyczne;</a:t>
            </a:r>
          </a:p>
          <a:p>
            <a:pPr lvl="0"/>
            <a:r>
              <a:rPr lang="pl-PL" b="1" dirty="0">
                <a:solidFill>
                  <a:schemeClr val="bg2">
                    <a:lumMod val="10000"/>
                  </a:schemeClr>
                </a:solidFill>
              </a:rPr>
              <a:t>w</a:t>
            </a:r>
            <a:r>
              <a:rPr lang="pl-PL" b="1" dirty="0" smtClean="0">
                <a:solidFill>
                  <a:schemeClr val="bg2">
                    <a:lumMod val="10000"/>
                  </a:schemeClr>
                </a:solidFill>
              </a:rPr>
              <a:t>ystępują bohaterowie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: (np. mędrzec, święty, władca, wojownik),</a:t>
            </a:r>
          </a:p>
          <a:p>
            <a:pPr lvl="0"/>
            <a:r>
              <a:rPr lang="pl-PL" b="1" dirty="0">
                <a:solidFill>
                  <a:schemeClr val="bg2">
                    <a:lumMod val="10000"/>
                  </a:schemeClr>
                </a:solidFill>
              </a:rPr>
              <a:t>o</a:t>
            </a:r>
            <a:r>
              <a:rPr lang="pl-PL" b="1" dirty="0" smtClean="0">
                <a:solidFill>
                  <a:schemeClr val="bg2">
                    <a:lumMod val="10000"/>
                  </a:schemeClr>
                </a:solidFill>
              </a:rPr>
              <a:t>bok faktów historycznych występują elementy </a:t>
            </a:r>
            <a:r>
              <a:rPr lang="pl-PL" b="1" dirty="0">
                <a:solidFill>
                  <a:schemeClr val="bg2">
                    <a:lumMod val="10000"/>
                  </a:schemeClr>
                </a:solidFill>
              </a:rPr>
              <a:t>magiczne - 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nierealne i nieprawdopodobne 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</a:rPr>
              <a:t>(np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. smok, 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</a:rPr>
              <a:t>cuda, walka 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dobra 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</a:rPr>
              <a:t>ze złem. </a:t>
            </a:r>
            <a:endParaRPr lang="pl-PL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4100" b="1" dirty="0">
                <a:solidFill>
                  <a:schemeClr val="bg2">
                    <a:lumMod val="10000"/>
                  </a:schemeClr>
                </a:solidFill>
              </a:rPr>
              <a:t>LEGENDA</a:t>
            </a:r>
            <a:r>
              <a:rPr lang="pl-PL" sz="4100" dirty="0">
                <a:solidFill>
                  <a:schemeClr val="bg2">
                    <a:lumMod val="10000"/>
                  </a:schemeClr>
                </a:solidFill>
              </a:rPr>
              <a:t> to niezwykła opowieść dotycząca </a:t>
            </a:r>
            <a:r>
              <a:rPr lang="pl-PL" sz="4100" dirty="0" smtClean="0">
                <a:solidFill>
                  <a:schemeClr val="bg2">
                    <a:lumMod val="10000"/>
                  </a:schemeClr>
                </a:solidFill>
              </a:rPr>
              <a:t>historii </a:t>
            </a:r>
            <a:r>
              <a:rPr lang="pl-PL" sz="4100" dirty="0">
                <a:solidFill>
                  <a:schemeClr val="bg2">
                    <a:lumMod val="10000"/>
                  </a:schemeClr>
                </a:solidFill>
              </a:rPr>
              <a:t>stworzenia danego państwa lub </a:t>
            </a:r>
            <a:r>
              <a:rPr lang="pl-PL" sz="4100" dirty="0" smtClean="0">
                <a:solidFill>
                  <a:schemeClr val="bg2">
                    <a:lumMod val="10000"/>
                  </a:schemeClr>
                </a:solidFill>
              </a:rPr>
              <a:t>miasta lub opowiadająca </a:t>
            </a:r>
            <a:br>
              <a:rPr lang="pl-PL" sz="41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l-PL" sz="4100" dirty="0" smtClean="0">
                <a:solidFill>
                  <a:schemeClr val="bg2">
                    <a:lumMod val="10000"/>
                  </a:schemeClr>
                </a:solidFill>
              </a:rPr>
              <a:t>o </a:t>
            </a:r>
            <a:r>
              <a:rPr lang="pl-PL" sz="4100" dirty="0">
                <a:solidFill>
                  <a:schemeClr val="bg2">
                    <a:lumMod val="10000"/>
                  </a:schemeClr>
                </a:solidFill>
              </a:rPr>
              <a:t>życiu znanych rycerzy, świętych, władców lub innych popularnych bohaterów. </a:t>
            </a:r>
            <a:endParaRPr lang="pl-PL" sz="41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endParaRPr lang="pl-PL" sz="41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100" b="1" dirty="0" smtClean="0">
                <a:solidFill>
                  <a:schemeClr val="bg2">
                    <a:lumMod val="10000"/>
                  </a:schemeClr>
                </a:solidFill>
              </a:rPr>
              <a:t>Legenda </a:t>
            </a:r>
            <a:r>
              <a:rPr lang="pl-PL" sz="4100" b="1" dirty="0">
                <a:solidFill>
                  <a:schemeClr val="bg2">
                    <a:lumMod val="10000"/>
                  </a:schemeClr>
                </a:solidFill>
              </a:rPr>
              <a:t>dopuszcza istnienie złych </a:t>
            </a:r>
            <a:r>
              <a:rPr lang="pl-PL" sz="41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l-PL" sz="41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l-PL" sz="4100" b="1" dirty="0" smtClean="0">
                <a:solidFill>
                  <a:schemeClr val="bg2">
                    <a:lumMod val="10000"/>
                  </a:schemeClr>
                </a:solidFill>
              </a:rPr>
              <a:t>i </a:t>
            </a:r>
            <a:r>
              <a:rPr lang="pl-PL" sz="4100" b="1" dirty="0">
                <a:solidFill>
                  <a:schemeClr val="bg2">
                    <a:lumMod val="10000"/>
                  </a:schemeClr>
                </a:solidFill>
              </a:rPr>
              <a:t>magicznych mocy, tajemniczych bohaterów i niesamowitych miejsc. </a:t>
            </a:r>
          </a:p>
          <a:p>
            <a:endParaRPr lang="pl-PL" sz="41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904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TM01859868[[fn=Termiczny]]</Template>
  <TotalTime>149</TotalTime>
  <Words>224</Words>
  <Application>Microsoft Office PowerPoint</Application>
  <PresentationFormat>Pokaz na ekranie (4:3)</PresentationFormat>
  <Paragraphs>40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6" baseType="lpstr">
      <vt:lpstr>Arial</vt:lpstr>
      <vt:lpstr>Calibri</vt:lpstr>
      <vt:lpstr>Thermal</vt:lpstr>
      <vt:lpstr>Zapoznanie z legendą</vt:lpstr>
      <vt:lpstr>Prezentacja programu PowerPoint</vt:lpstr>
      <vt:lpstr>Gdzie znajduje się Dania?</vt:lpstr>
      <vt:lpstr>Otton – bamberski biskup</vt:lpstr>
      <vt:lpstr>Łódka, jaką płynął Wyszak</vt:lpstr>
      <vt:lpstr>Jak daleko od Szczecina znajduje się wolińska plaża?</vt:lpstr>
      <vt:lpstr>Prezentacja programu PowerPoint</vt:lpstr>
      <vt:lpstr>CECHY  LEGENDY: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Łódź Wyszaka – rzeźba na Bulwarze Piastowskim w Szczecinie</vt:lpstr>
      <vt:lpstr>Prezentacja programu PowerPoint</vt:lpstr>
      <vt:lpstr>Czy legenda ma wartość dla badaczy historii?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Powrót Wyszaka</dc:title>
  <dc:creator>nat</dc:creator>
  <cp:lastModifiedBy>Windows User</cp:lastModifiedBy>
  <cp:revision>34</cp:revision>
  <dcterms:created xsi:type="dcterms:W3CDTF">2019-03-09T16:31:22Z</dcterms:created>
  <dcterms:modified xsi:type="dcterms:W3CDTF">2019-03-18T10:10:50Z</dcterms:modified>
</cp:coreProperties>
</file>