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6" r:id="rId5"/>
    <p:sldId id="267" r:id="rId6"/>
    <p:sldId id="261" r:id="rId7"/>
    <p:sldId id="262" r:id="rId8"/>
    <p:sldId id="263" r:id="rId9"/>
    <p:sldId id="270" r:id="rId10"/>
    <p:sldId id="264" r:id="rId11"/>
    <p:sldId id="258" r:id="rId12"/>
    <p:sldId id="265" r:id="rId13"/>
    <p:sldId id="269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302" r:id="rId37"/>
    <p:sldId id="299" r:id="rId38"/>
    <p:sldId id="300" r:id="rId3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5AFCC7-4DC3-420C-BB11-423101F93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757E474-AA12-42D4-8035-5FB6873877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4336D21-5107-41AF-8A8D-720807B60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6CA2-73A4-403B-BDEA-93573E5CBDEC}" type="datetimeFigureOut">
              <a:rPr lang="pl-PL" smtClean="0"/>
              <a:t>29.03.2019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50D8E15-38D9-420D-B1E0-57791C57D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9782782-CB41-42CF-B01A-7DABDD136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0A85-04E2-4C07-BD21-622CBEBA7D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7573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D1E54B-9286-432C-A9E3-1DD7691A6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F9810D2-D450-4561-A37A-C64C4E7CA9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59A771B-7822-4766-9EE8-9FBE2C95E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6CA2-73A4-403B-BDEA-93573E5CBDEC}" type="datetimeFigureOut">
              <a:rPr lang="pl-PL" smtClean="0"/>
              <a:t>29.03.2019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28986D1-5641-4C14-9343-D9003746A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DF2F0F5-2505-4FFA-8234-248BB9887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0A85-04E2-4C07-BD21-622CBEBA7D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7466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A88643D-B569-4CFC-BA17-19EB07E4E8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A6BB474-76A5-4A83-807C-717A7942D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6483823-D66A-43FD-92B9-5DDB480DB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6CA2-73A4-403B-BDEA-93573E5CBDEC}" type="datetimeFigureOut">
              <a:rPr lang="pl-PL" smtClean="0"/>
              <a:t>29.03.2019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8C0789C-C334-44EC-B43B-63D1E7738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DA54B5F-BD57-4B70-A69E-0DD6784B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0A85-04E2-4C07-BD21-622CBEBA7D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815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5E9F28-30EE-4FB3-BACB-B90D799DF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86C8BE-8F10-4555-95A6-302F83B52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D0A1FFE-1829-405E-9BE8-800338CBA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6CA2-73A4-403B-BDEA-93573E5CBDEC}" type="datetimeFigureOut">
              <a:rPr lang="pl-PL" smtClean="0"/>
              <a:t>29.03.2019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6927611-5E6F-4119-901C-2A9480B31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68C866A-F103-4722-9B27-8E9DCC5BB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0A85-04E2-4C07-BD21-622CBEBA7D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3164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51C492-F865-4893-BEC8-D28D5673F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6B45034-2BC2-4CC7-AAC1-88DE20E94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A57E455-1211-47AC-9767-36EC17CC4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6CA2-73A4-403B-BDEA-93573E5CBDEC}" type="datetimeFigureOut">
              <a:rPr lang="pl-PL" smtClean="0"/>
              <a:t>29.03.2019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05DADD5-5D3D-4041-8DE9-1988EF375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0EFDB47-ED3A-435F-A378-DBD53D882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0A85-04E2-4C07-BD21-622CBEBA7D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248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D842BA-5C0B-4B93-9C1C-359D5CB20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5A9556-4553-46B0-8A84-5E8FA96F3A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B29AC08-65CE-484D-BF28-F79FDB159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C5D13C3-F815-4376-ADDB-7837D940B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6CA2-73A4-403B-BDEA-93573E5CBDEC}" type="datetimeFigureOut">
              <a:rPr lang="pl-PL" smtClean="0"/>
              <a:t>29.03.2019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32E6B9D-97C0-4B51-B542-14C46292F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9DB4666-D13C-42D6-BFE9-7DC67B14B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0A85-04E2-4C07-BD21-622CBEBA7D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369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6B6815-40F5-4688-AAB7-ABDD32D35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60D201D-D20F-4064-A400-9A68DCBD6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9D280E4-2FF4-4A38-9385-C915A04EB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3208734-B564-47F3-BF40-67233E8945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0C27315-B976-4475-B84D-250334E059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72F1D4F-A5ED-4500-919B-C4D105206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6CA2-73A4-403B-BDEA-93573E5CBDEC}" type="datetimeFigureOut">
              <a:rPr lang="pl-PL" smtClean="0"/>
              <a:t>29.03.2019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070A17D-B2E4-49FE-824D-F0EACDEDF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CF63385-B888-4AC8-AC6D-0B1064D03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0A85-04E2-4C07-BD21-622CBEBA7D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0309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1E230D-8013-4A43-81CE-A9BF51156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B761596-4D12-478E-B844-18494A901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6CA2-73A4-403B-BDEA-93573E5CBDEC}" type="datetimeFigureOut">
              <a:rPr lang="pl-PL" smtClean="0"/>
              <a:t>29.03.2019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D7F35A1-025E-47B6-AF08-A21A9C107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8CBA604-150B-4858-A53E-F3CFD6732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0A85-04E2-4C07-BD21-622CBEBA7D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7519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8CE7CE9-DBE7-4272-B146-0E24D463D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6CA2-73A4-403B-BDEA-93573E5CBDEC}" type="datetimeFigureOut">
              <a:rPr lang="pl-PL" smtClean="0"/>
              <a:t>29.03.2019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32DAA2D-3B31-44FD-A04A-49D9FCDA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14ADB66-1E20-4358-971F-64431863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0A85-04E2-4C07-BD21-622CBEBA7D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593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4C5822-396E-4970-9A3B-1CF742820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96167E-DC6C-4083-B225-338BB11B5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015E48F-F7B3-4631-9965-6EAD2E1DC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D8862DE-FDE3-4AF2-9495-6B8648620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6CA2-73A4-403B-BDEA-93573E5CBDEC}" type="datetimeFigureOut">
              <a:rPr lang="pl-PL" smtClean="0"/>
              <a:t>29.03.2019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F1FE556-1CAA-4121-87AE-C94559706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E981FF1-1E68-4EB6-AD3F-A169B6B67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0A85-04E2-4C07-BD21-622CBEBA7D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1527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2FEBAE-788D-419D-8A84-9F9E44CF8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BBEED07-8689-431A-9BB5-759FC443A2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75A39A9-B158-4FEC-AFB9-B89A713779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617115A-DB3F-40CA-8347-6650ACA52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6CA2-73A4-403B-BDEA-93573E5CBDEC}" type="datetimeFigureOut">
              <a:rPr lang="pl-PL" smtClean="0"/>
              <a:t>29.03.2019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2EB1CB8-FEBB-42D9-B781-803D224CD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2CE63AC-BDF0-446F-92B6-11F6EC7AD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0A85-04E2-4C07-BD21-622CBEBA7D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670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735AD5A-4F81-40E3-BF30-B36A2E226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9EC1C93-EBCC-4BFC-8115-C8034137A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59EE1DF-AB3C-4654-AFDD-AB7CDE912B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A6CA2-73A4-403B-BDEA-93573E5CBDEC}" type="datetimeFigureOut">
              <a:rPr lang="pl-PL" smtClean="0"/>
              <a:t>29.03.2019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882717C-6F11-4F51-9978-DEFA059D9B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88B867F-9046-4D1F-810D-42512DD61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30A85-04E2-4C07-BD21-622CBEBA7D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53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533708-E3D0-463B-ACB0-EFEAAD80F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6780" y="2755900"/>
            <a:ext cx="7048500" cy="238760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Puszcza Białowieska</a:t>
            </a:r>
            <a:br>
              <a:rPr lang="pl-PL" b="1" dirty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>Historia i jej niepewna przyszłość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A71D9158-59D6-460E-B457-19A7F0993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758" y="0"/>
            <a:ext cx="32212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46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45FDD8C8-0E28-489D-AB72-176D2C3E005F}"/>
              </a:ext>
            </a:extLst>
          </p:cNvPr>
          <p:cNvSpPr/>
          <p:nvPr/>
        </p:nvSpPr>
        <p:spPr>
          <a:xfrm>
            <a:off x="7063740" y="1642508"/>
            <a:ext cx="4503420" cy="2477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838"/>
              </a:lnSpc>
            </a:pPr>
            <a:r>
              <a:rPr lang="pl-PL" altLang="pl-PL" sz="2400" b="1" dirty="0">
                <a:solidFill>
                  <a:srgbClr val="323431"/>
                </a:solidFill>
                <a:latin typeface="Trebuchet MS" panose="020B0603020202020204" pitchFamily="34" charset="0"/>
              </a:rPr>
              <a:t>4 sierpnia 1932r. zostaje utworzony "Park Narodowy w Białowieży" o powierzchni 4,693.24 ha, stanowiący 3.64% Puszczy.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28C2DC-DFE7-4667-B024-3EBF628C2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83" y="590948"/>
            <a:ext cx="5770088" cy="556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59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5D9DBE3B-287E-4614-AF93-665EF4193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3" y="329871"/>
            <a:ext cx="8304847" cy="619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8F5AA45D-37AA-4522-B7E4-FD3A32DA161B}"/>
              </a:ext>
            </a:extLst>
          </p:cNvPr>
          <p:cNvSpPr/>
          <p:nvPr/>
        </p:nvSpPr>
        <p:spPr>
          <a:xfrm>
            <a:off x="8755380" y="3152894"/>
            <a:ext cx="31918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" sz="2400" spc="-50" dirty="0">
                <a:latin typeface="Trebuchet MS"/>
              </a:rPr>
              <a:t>Udział Parków Narodowych </a:t>
            </a:r>
            <a:br>
              <a:rPr lang="pl" sz="2400" spc="-50" dirty="0">
                <a:latin typeface="Trebuchet MS"/>
              </a:rPr>
            </a:br>
            <a:r>
              <a:rPr lang="pl" sz="2400" spc="-50" dirty="0">
                <a:latin typeface="Trebuchet MS"/>
              </a:rPr>
              <a:t>w Polsce i Białorusi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22776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C6A337-3AE3-477F-A074-82219A060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8" y="1"/>
            <a:ext cx="66633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7699022" y="525060"/>
            <a:ext cx="380435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/>
              <a:t>Park </a:t>
            </a:r>
            <a:r>
              <a:rPr lang="pl-PL" sz="2400" b="1" dirty="0" smtClean="0"/>
              <a:t>Narodowy </a:t>
            </a:r>
            <a:r>
              <a:rPr lang="pl-PL" sz="2400" dirty="0"/>
              <a:t>to obszar zachowany </a:t>
            </a:r>
            <a:br>
              <a:rPr lang="pl-PL" sz="2400" dirty="0"/>
            </a:br>
            <a:r>
              <a:rPr lang="pl-PL" sz="2400" dirty="0"/>
              <a:t>w stanie naturalnym lub niewiele zmienionym przez działalność </a:t>
            </a:r>
            <a:r>
              <a:rPr lang="pl-PL" sz="2400" dirty="0" smtClean="0"/>
              <a:t>człowieka. Objęty jest ochroną </a:t>
            </a:r>
            <a:r>
              <a:rPr lang="pl-PL" sz="2400" dirty="0"/>
              <a:t>prawną, powołany w celu ochrony najcenniejszych pod względem przyrodniczym i krajobrazowym terenów. </a:t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>Tereny objęte parkiem posiadają szczególną wartość naukową, </a:t>
            </a:r>
            <a:br>
              <a:rPr lang="pl-PL" sz="2400" dirty="0"/>
            </a:br>
            <a:r>
              <a:rPr lang="pl-PL" sz="2400" dirty="0"/>
              <a:t>przyrodniczą i krajobrazową.</a:t>
            </a:r>
          </a:p>
        </p:txBody>
      </p:sp>
    </p:spTree>
    <p:extLst>
      <p:ext uri="{BB962C8B-B14F-4D97-AF65-F5344CB8AC3E}">
        <p14:creationId xmlns:p14="http://schemas.microsoft.com/office/powerpoint/2010/main" val="147727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854858EB-2413-4071-BA3A-FFAAFB38AB5B}"/>
              </a:ext>
            </a:extLst>
          </p:cNvPr>
          <p:cNvSpPr/>
          <p:nvPr/>
        </p:nvSpPr>
        <p:spPr>
          <a:xfrm>
            <a:off x="278130" y="4012695"/>
            <a:ext cx="11635740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838"/>
              </a:lnSpc>
            </a:pPr>
            <a:r>
              <a:rPr lang="pl-PL" altLang="pl-PL" sz="2400" b="1" dirty="0" smtClean="0">
                <a:latin typeface="Trebuchet MS" panose="020B0603020202020204" pitchFamily="34" charset="0"/>
              </a:rPr>
              <a:t>Następuje </a:t>
            </a:r>
            <a:r>
              <a:rPr lang="pl-PL" altLang="pl-PL" sz="2400" b="1" dirty="0">
                <a:latin typeface="Trebuchet MS" panose="020B0603020202020204" pitchFamily="34" charset="0"/>
              </a:rPr>
              <a:t>zalesienie całego obszaru i utworzenie rezerwatu naukowo - myśliwskiego.</a:t>
            </a:r>
          </a:p>
          <a:p>
            <a:pPr algn="ctr">
              <a:lnSpc>
                <a:spcPts val="3838"/>
              </a:lnSpc>
            </a:pPr>
            <a:r>
              <a:rPr lang="pl-PL" altLang="pl-PL" sz="2400" b="1" dirty="0">
                <a:latin typeface="Trebuchet MS" panose="020B0603020202020204" pitchFamily="34" charset="0"/>
              </a:rPr>
              <a:t>Do lasu zostają wypuszczone niedźwiedzie odebrane Cyganom oraz półdzikie bydło przypominające tura. Wypuszczone zostały również żubry i tarpany.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768ACD5B-F36F-4A2A-BD6B-5492F00E9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320675"/>
            <a:ext cx="2976562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F5C9204-13D4-412E-8366-9A3DDB929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13" y="317500"/>
            <a:ext cx="3346450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BB4CCB-5F1C-4A04-AC6D-1B40E9F323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8" y="325438"/>
            <a:ext cx="3000375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7377A407-06D8-413B-AA32-C9CF2B5F32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363" y="320675"/>
            <a:ext cx="1822450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01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27266894-81AD-4281-87E0-F0C234F1078F}"/>
              </a:ext>
            </a:extLst>
          </p:cNvPr>
          <p:cNvSpPr/>
          <p:nvPr/>
        </p:nvSpPr>
        <p:spPr>
          <a:xfrm>
            <a:off x="571500" y="2499761"/>
            <a:ext cx="7376160" cy="1499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808"/>
              </a:lnSpc>
              <a:defRPr/>
            </a:pPr>
            <a:r>
              <a:rPr lang="pl" sz="3600" b="1" spc="-50" dirty="0">
                <a:latin typeface="Trebuchet MS"/>
              </a:rPr>
              <a:t>Czę</a:t>
            </a:r>
            <a:r>
              <a:rPr lang="pl-PL" sz="3600" b="1" spc="-50" dirty="0" err="1">
                <a:latin typeface="Trebuchet MS"/>
              </a:rPr>
              <a:t>ść</a:t>
            </a:r>
            <a:r>
              <a:rPr lang="pl" sz="3600" b="1" spc="-50" dirty="0">
                <a:latin typeface="Trebuchet MS"/>
              </a:rPr>
              <a:t> Puszczy chroniona przez Białowieski Park Narodowy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DE22D4E7-8BD8-4BB5-9A63-738E36368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758" y="0"/>
            <a:ext cx="32212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22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4B7E25-0EF2-4B84-B7D8-4BDD50B67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723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86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E524ED-C46A-4296-8388-9B557D8EB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2191999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07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E1C198-0AAA-4365-8504-A8878E75C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56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127C9E-B2E6-4183-9536-398120E84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51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71A5E0-0702-4D63-AE40-7B1D90F1E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120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D3DD6D-FFF1-4304-8803-37A354460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63" y="0"/>
            <a:ext cx="65585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02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0C704F-5A87-4395-B295-0792460DF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090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b="1" dirty="0">
                <a:latin typeface="Trebuchet MS" panose="020B0603020202020204" pitchFamily="34" charset="0"/>
              </a:rPr>
              <a:t>Położenie puszczy w granicach Polski </a:t>
            </a:r>
            <a:br>
              <a:rPr lang="pl-PL" altLang="pl-PL" b="1" dirty="0">
                <a:latin typeface="Trebuchet MS" panose="020B0603020202020204" pitchFamily="34" charset="0"/>
              </a:rPr>
            </a:br>
            <a:r>
              <a:rPr lang="pl-PL" altLang="pl-PL" b="1" dirty="0">
                <a:latin typeface="Trebuchet MS" panose="020B0603020202020204" pitchFamily="34" charset="0"/>
              </a:rPr>
              <a:t>i Białorusi</a:t>
            </a:r>
            <a:br>
              <a:rPr lang="pl-PL" altLang="pl-PL" b="1" dirty="0">
                <a:latin typeface="Trebuchet MS" panose="020B0603020202020204" pitchFamily="34" charset="0"/>
              </a:rPr>
            </a:br>
            <a:r>
              <a:rPr lang="pl-PL" altLang="pl-PL" b="1" dirty="0">
                <a:latin typeface="Trebuchet MS" panose="020B0603020202020204" pitchFamily="34" charset="0"/>
              </a:rPr>
              <a:t/>
            </a:r>
            <a:br>
              <a:rPr lang="pl-PL" altLang="pl-PL" b="1" dirty="0">
                <a:latin typeface="Trebuchet MS" panose="020B0603020202020204" pitchFamily="34" charset="0"/>
              </a:rPr>
            </a:br>
            <a:r>
              <a:rPr lang="pl-PL" altLang="pl-PL" b="1" dirty="0">
                <a:latin typeface="Trebuchet MS" panose="020B0603020202020204" pitchFamily="34" charset="0"/>
              </a:rPr>
              <a:t/>
            </a:r>
            <a:br>
              <a:rPr lang="pl-PL" altLang="pl-PL" b="1" dirty="0">
                <a:latin typeface="Trebuchet MS" panose="020B0603020202020204" pitchFamily="34" charset="0"/>
              </a:rPr>
            </a:br>
            <a:endParaRPr lang="pl-PL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31464474-8EBA-4264-94AF-A13676B34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23" y="1348740"/>
            <a:ext cx="7754657" cy="539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AFF38D41-2241-46E0-91E1-F74852E423B4}"/>
              </a:ext>
            </a:extLst>
          </p:cNvPr>
          <p:cNvSpPr/>
          <p:nvPr/>
        </p:nvSpPr>
        <p:spPr>
          <a:xfrm>
            <a:off x="8678916" y="3302976"/>
            <a:ext cx="35130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sz="2400" b="1" dirty="0">
                <a:latin typeface="Trebuchet MS" panose="020B0603020202020204" pitchFamily="34" charset="0"/>
              </a:rPr>
              <a:t>Polska- 62,5 tyś. ha    </a:t>
            </a:r>
          </a:p>
          <a:p>
            <a:r>
              <a:rPr lang="pl-PL" altLang="pl-PL" sz="2400" b="1" dirty="0">
                <a:latin typeface="Trebuchet MS" panose="020B0603020202020204" pitchFamily="34" charset="0"/>
              </a:rPr>
              <a:t>Białoruś- 87,5 tyś. ha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46216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A59F0F-C54F-4A54-AEAE-A4A95C12A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76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C722F9B-9A46-491C-98E6-1A646E5ED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563" y="0"/>
            <a:ext cx="4592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2C5A825-9FBF-4263-BB60-4FBB3CE54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275" y="0"/>
            <a:ext cx="3259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79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F12B4E-F8B9-49C8-86FF-49D475C07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10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4F7859-A99F-4C47-8730-ADBAED4A1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6"/>
            <a:ext cx="12192000" cy="685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58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1ACBA906-2F9F-4BC5-85EE-BC21E26B59EF}"/>
              </a:ext>
            </a:extLst>
          </p:cNvPr>
          <p:cNvSpPr/>
          <p:nvPr/>
        </p:nvSpPr>
        <p:spPr>
          <a:xfrm>
            <a:off x="297180" y="2600471"/>
            <a:ext cx="9006840" cy="165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450"/>
              </a:lnSpc>
            </a:pPr>
            <a:r>
              <a:rPr lang="pl-PL" altLang="pl-PL" sz="3600" b="1" dirty="0">
                <a:latin typeface="Trebuchet MS" panose="020B0603020202020204" pitchFamily="34" charset="0"/>
              </a:rPr>
              <a:t>Część Puszczy zarządzana przez </a:t>
            </a:r>
            <a:br>
              <a:rPr lang="pl-PL" altLang="pl-PL" sz="3600" b="1" dirty="0">
                <a:latin typeface="Trebuchet MS" panose="020B0603020202020204" pitchFamily="34" charset="0"/>
              </a:rPr>
            </a:br>
            <a:r>
              <a:rPr lang="pl-PL" altLang="pl-PL" sz="3600" b="1" dirty="0">
                <a:latin typeface="Trebuchet MS" panose="020B0603020202020204" pitchFamily="34" charset="0"/>
              </a:rPr>
              <a:t>Lasy Państwowe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D63EAF35-6DD9-43D6-A5D5-73959FA91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758" y="0"/>
            <a:ext cx="32212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80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975A8B-41CC-413A-B6C5-BF815F34C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73" y="1"/>
            <a:ext cx="106933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2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A8DBD9-DB8C-4ADF-8049-DC454DB6A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83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5E27DD-4D8B-4220-965C-9FCDF21AC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0"/>
            <a:ext cx="1069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51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217DCC0-6AE7-45B3-BFE3-FFBEFE76F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30" y="0"/>
            <a:ext cx="10698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54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CA5EAF-2856-45F9-88A6-9B15D6439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0"/>
            <a:ext cx="10690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76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6FDBA990-A189-417C-8064-6598978BF185}"/>
              </a:ext>
            </a:extLst>
          </p:cNvPr>
          <p:cNvSpPr/>
          <p:nvPr/>
        </p:nvSpPr>
        <p:spPr>
          <a:xfrm>
            <a:off x="-129669" y="5791041"/>
            <a:ext cx="11358727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813"/>
              </a:lnSpc>
            </a:pPr>
            <a:r>
              <a:rPr lang="pl-PL" altLang="pl-PL" sz="2800" b="1" dirty="0" smtClean="0">
                <a:solidFill>
                  <a:srgbClr val="323431"/>
                </a:solidFill>
                <a:latin typeface="Trebuchet MS" panose="020B0603020202020204" pitchFamily="34" charset="0"/>
              </a:rPr>
              <a:t>Ponad 100 lat temu w Puszczy Białowieskiej zginęły </a:t>
            </a:r>
            <a:br>
              <a:rPr lang="pl-PL" altLang="pl-PL" sz="2800" b="1" dirty="0" smtClean="0">
                <a:solidFill>
                  <a:srgbClr val="323431"/>
                </a:solidFill>
                <a:latin typeface="Trebuchet MS" panose="020B0603020202020204" pitchFamily="34" charset="0"/>
              </a:rPr>
            </a:br>
            <a:r>
              <a:rPr lang="pl-PL" altLang="pl-PL" sz="2800" b="1" dirty="0" smtClean="0">
                <a:solidFill>
                  <a:srgbClr val="323431"/>
                </a:solidFill>
                <a:latin typeface="Trebuchet MS" panose="020B0603020202020204" pitchFamily="34" charset="0"/>
              </a:rPr>
              <a:t>ostanie niedźwiedzie</a:t>
            </a:r>
            <a:endParaRPr lang="pl-PL" altLang="pl-PL" sz="2800" b="1" dirty="0">
              <a:solidFill>
                <a:srgbClr val="323431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9DB8F58-7F60-4AF1-AA09-76DE7FFF3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1" y="207963"/>
            <a:ext cx="10115983" cy="544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79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B2CA1C-EEAB-4840-9FB5-F654FF909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71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2E8B59-B7F8-4075-9920-BE3624A4A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50775" cy="750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31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C97D41-71E4-4DAD-B2B8-8180B0754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0"/>
            <a:ext cx="1039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00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6328E91-6311-4D57-879C-84AF59B68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" y="0"/>
            <a:ext cx="10690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82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105A2B-3261-4E6D-A4CE-419BDC207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0"/>
            <a:ext cx="4451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B74543-7832-4819-977E-136A9F1B1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0"/>
            <a:ext cx="6221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69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C114C3-7F26-47B7-AF81-2567F138F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90" y="0"/>
            <a:ext cx="10672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4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44289" cy="1158875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 smtClean="0"/>
              <a:t>Żubry – mieszkańcy Puszczy Białowieskiej</a:t>
            </a:r>
            <a:endParaRPr lang="pl-PL" sz="3600" b="1" dirty="0"/>
          </a:p>
        </p:txBody>
      </p:sp>
      <p:sp>
        <p:nvSpPr>
          <p:cNvPr id="3" name="Prostokąt 2"/>
          <p:cNvSpPr/>
          <p:nvPr/>
        </p:nvSpPr>
        <p:spPr>
          <a:xfrm>
            <a:off x="180622" y="2475848"/>
            <a:ext cx="30425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rgbClr val="323431"/>
                </a:solidFill>
                <a:latin typeface="Trebuchet MS" panose="020B0603020202020204" pitchFamily="34" charset="0"/>
              </a:rPr>
              <a:t>W 2</a:t>
            </a:r>
            <a:r>
              <a:rPr lang="pl-PL" dirty="0"/>
              <a:t>013 roku w Polsce </a:t>
            </a:r>
            <a:r>
              <a:rPr lang="pl-PL" dirty="0" smtClean="0"/>
              <a:t>żyło około 1400 </a:t>
            </a:r>
            <a:r>
              <a:rPr lang="pl-PL" dirty="0"/>
              <a:t>żubrów, przez 4 lata liczba ta wzrosła o 500. Prawie połowa Żubrów żyje w Puszczy Białowieskiej. Dzikie żubry w Polsce spotkać można też między innymi w Bieszczadach i w województwie zachodniopomorskim – w rejonie Mirosławca i Drawska Pomorskiego.</a:t>
            </a:r>
            <a:r>
              <a:rPr lang="pl-PL" baseline="30000" dirty="0"/>
              <a:t>.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D74F338-9494-4D41-8C67-14162DBFA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202" y="1682609"/>
            <a:ext cx="8968798" cy="517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4D235F-E741-4229-B967-60AB114A3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281" y="1543072"/>
            <a:ext cx="3748098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dirty="0">
                <a:latin typeface="Arial" panose="020B0604020202020204" pitchFamily="34" charset="0"/>
              </a:rPr>
              <a:t>Żubry mają przód szeroki, </a:t>
            </a:r>
            <a:r>
              <a:rPr lang="pl-PL" altLang="pl-PL" dirty="0" smtClean="0">
                <a:latin typeface="Arial" panose="020B0604020202020204" pitchFamily="34" charset="0"/>
              </a:rPr>
              <a:t>z wyraźnym </a:t>
            </a:r>
            <a:r>
              <a:rPr lang="pl-PL" altLang="pl-PL" dirty="0">
                <a:latin typeface="Arial" panose="020B0604020202020204" pitchFamily="34" charset="0"/>
              </a:rPr>
              <a:t>garbem, porośnięty długą, kudłatą grzywą, tył zaś stosunkowo mały i pokryty krótką sierścią.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alt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Głowa 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żubra jest </a:t>
            </a:r>
            <a:r>
              <a:rPr kumimoji="0" lang="pl-PL" alt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duża, o 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szerokim i wypukłym czole, oczy małe, krótkie rogi skierowane </a:t>
            </a:r>
            <a:r>
              <a:rPr kumimoji="0" lang="pl-PL" alt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są do 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góry i zagięte do środka. </a:t>
            </a: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alt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Porasta</a:t>
            </a:r>
            <a:r>
              <a:rPr kumimoji="0" lang="pl-PL" altLang="pl-PL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go </a:t>
            </a:r>
            <a:r>
              <a:rPr kumimoji="0" lang="pl-PL" alt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kasztanowo-brunatna</a:t>
            </a:r>
            <a:r>
              <a:rPr kumimoji="0" lang="pl-PL" altLang="pl-PL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sierść</a:t>
            </a:r>
            <a:r>
              <a:rPr kumimoji="0" lang="pl-PL" alt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która w zimie jest ciemniejsza niż latem. </a:t>
            </a:r>
            <a:endParaRPr lang="pl-PL" altLang="pl-PL" dirty="0"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dirty="0" smtClean="0">
                <a:latin typeface="Arial" panose="020B0604020202020204" pitchFamily="34" charset="0"/>
              </a:rPr>
              <a:t>S</a:t>
            </a:r>
            <a:r>
              <a:rPr kumimoji="0" lang="pl-PL" alt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amiec waży 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średnio </a:t>
            </a:r>
            <a:r>
              <a:rPr kumimoji="0" lang="pl-PL" alt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700kg</a:t>
            </a:r>
            <a:r>
              <a:rPr kumimoji="0" lang="pl-PL" altLang="pl-PL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samica około 450kg.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1A06518-4DC4-4549-A988-D3C2B3F15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379" y="903119"/>
            <a:ext cx="8308621" cy="5114417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474D235F-E741-4229-B967-60AB114A3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280" y="903119"/>
            <a:ext cx="40424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000" b="1" dirty="0" smtClean="0">
                <a:latin typeface="Arial" panose="020B0604020202020204" pitchFamily="34" charset="0"/>
              </a:rPr>
              <a:t>WYGLĄD ŻUBRA</a:t>
            </a:r>
            <a:endParaRPr kumimoji="0" lang="pl-PL" altLang="pl-PL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91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1FDA758A-C127-46E1-AC94-D13730758AFD}"/>
              </a:ext>
            </a:extLst>
          </p:cNvPr>
          <p:cNvSpPr/>
          <p:nvPr/>
        </p:nvSpPr>
        <p:spPr>
          <a:xfrm>
            <a:off x="175819" y="832682"/>
            <a:ext cx="335534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/>
              <a:t>Żubry zjadają </a:t>
            </a:r>
            <a:r>
              <a:rPr lang="pl-PL" dirty="0" smtClean="0"/>
              <a:t>rośliny zielne, </a:t>
            </a:r>
            <a:r>
              <a:rPr lang="pl-PL" dirty="0"/>
              <a:t>znajdowane </a:t>
            </a:r>
            <a:r>
              <a:rPr lang="pl-PL" dirty="0" smtClean="0"/>
              <a:t>w lesie oraz </a:t>
            </a:r>
            <a:r>
              <a:rPr lang="pl-PL" dirty="0"/>
              <a:t>na łąkach i polach uprawnych w jego pobliżu. Niechętnie </a:t>
            </a:r>
            <a:r>
              <a:rPr lang="pl-PL" dirty="0" smtClean="0"/>
              <a:t>zjadają rośliny o </a:t>
            </a:r>
            <a:r>
              <a:rPr lang="pl-PL" dirty="0"/>
              <a:t>ostrych liściach. Uzupełnienie diety, </a:t>
            </a:r>
            <a:r>
              <a:rPr lang="pl-PL" dirty="0" smtClean="0"/>
              <a:t>w </a:t>
            </a:r>
            <a:r>
              <a:rPr lang="pl-PL" dirty="0"/>
              <a:t>okresie późnej zimy i wczesną wiosną, stanowi kora oraz pędy niektórych drzew i krzewów. </a:t>
            </a:r>
            <a:r>
              <a:rPr lang="pl-PL" dirty="0" smtClean="0"/>
              <a:t>Ponadto </a:t>
            </a:r>
            <a:r>
              <a:rPr lang="pl-PL" dirty="0"/>
              <a:t>zimą </a:t>
            </a:r>
            <a:r>
              <a:rPr lang="pl-PL" dirty="0" smtClean="0"/>
              <a:t>jedzą żołędzie. </a:t>
            </a:r>
          </a:p>
          <a:p>
            <a:pPr algn="ctr"/>
            <a:endParaRPr lang="pl-PL" dirty="0"/>
          </a:p>
          <a:p>
            <a:pPr algn="ctr"/>
            <a:r>
              <a:rPr lang="pl-PL" dirty="0" smtClean="0"/>
              <a:t>Dorosły </a:t>
            </a:r>
            <a:r>
              <a:rPr lang="pl-PL" dirty="0"/>
              <a:t>żubr zjada od 40 do 60 kg paszy na dobę. Żerowanie zajmuje mu 50–80% czasu od wschodu do zachodu Słońca.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88D464F-ACE0-4537-85B8-622F35844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161" y="832682"/>
            <a:ext cx="7625085" cy="535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2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E5A4A1DA-FBF5-4C36-960D-DB48FEB659F4}"/>
              </a:ext>
            </a:extLst>
          </p:cNvPr>
          <p:cNvSpPr/>
          <p:nvPr/>
        </p:nvSpPr>
        <p:spPr>
          <a:xfrm>
            <a:off x="1534738" y="5943601"/>
            <a:ext cx="74895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altLang="pl-PL" sz="3200" b="1" dirty="0" smtClean="0">
                <a:latin typeface="Trebuchet MS" panose="020B0603020202020204" pitchFamily="34" charset="0"/>
              </a:rPr>
              <a:t>Odbywały się p</a:t>
            </a:r>
            <a:r>
              <a:rPr lang="pl-PL" altLang="pl-PL" sz="3200" b="1" dirty="0" smtClean="0">
                <a:latin typeface="Trebuchet MS" panose="020B0603020202020204" pitchFamily="34" charset="0"/>
              </a:rPr>
              <a:t>olowania na </a:t>
            </a:r>
            <a:r>
              <a:rPr lang="pl-PL" altLang="pl-PL" sz="3200" b="1" dirty="0">
                <a:latin typeface="Trebuchet MS" panose="020B0603020202020204" pitchFamily="34" charset="0"/>
              </a:rPr>
              <a:t>dużą skalę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54C7366B-2165-4AB8-852C-2D8FDD73F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92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B11A6F-3E92-48E1-89D5-1F67B3B09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77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9C7E66D0-1219-4966-B6FF-E47B13CD50D3}"/>
              </a:ext>
            </a:extLst>
          </p:cNvPr>
          <p:cNvSpPr/>
          <p:nvPr/>
        </p:nvSpPr>
        <p:spPr>
          <a:xfrm>
            <a:off x="508000" y="5080000"/>
            <a:ext cx="662178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838"/>
              </a:lnSpc>
              <a:spcAft>
                <a:spcPts val="1888"/>
              </a:spcAft>
            </a:pPr>
            <a:r>
              <a:rPr lang="pl-PL" altLang="pl-PL" sz="2400" b="1" dirty="0" smtClean="0">
                <a:latin typeface="Trebuchet MS" panose="020B0603020202020204" pitchFamily="34" charset="0"/>
              </a:rPr>
              <a:t>W </a:t>
            </a:r>
            <a:r>
              <a:rPr lang="pl-PL" altLang="pl-PL" sz="2400" b="1" dirty="0">
                <a:latin typeface="Trebuchet MS" panose="020B0603020202020204" pitchFamily="34" charset="0"/>
              </a:rPr>
              <a:t>okresie I Wojny </a:t>
            </a:r>
            <a:r>
              <a:rPr lang="pl-PL" altLang="pl-PL" sz="2400" b="1" dirty="0" smtClean="0">
                <a:latin typeface="Trebuchet MS" panose="020B0603020202020204" pitchFamily="34" charset="0"/>
              </a:rPr>
              <a:t>Światowej </a:t>
            </a:r>
            <a:r>
              <a:rPr lang="pl-PL" altLang="pl-PL" sz="2400" b="1" dirty="0">
                <a:latin typeface="Trebuchet MS" panose="020B0603020202020204" pitchFamily="34" charset="0"/>
              </a:rPr>
              <a:t>wycięto </a:t>
            </a:r>
            <a:r>
              <a:rPr lang="pl-PL" altLang="pl-PL" sz="2400" b="1" dirty="0" smtClean="0">
                <a:latin typeface="Trebuchet MS" panose="020B0603020202020204" pitchFamily="34" charset="0"/>
              </a:rPr>
              <a:t/>
            </a:r>
            <a:br>
              <a:rPr lang="pl-PL" altLang="pl-PL" sz="2400" b="1" dirty="0" smtClean="0">
                <a:latin typeface="Trebuchet MS" panose="020B0603020202020204" pitchFamily="34" charset="0"/>
              </a:rPr>
            </a:br>
            <a:r>
              <a:rPr lang="pl-PL" altLang="pl-PL" sz="2400" b="1" dirty="0" smtClean="0">
                <a:latin typeface="Trebuchet MS" panose="020B0603020202020204" pitchFamily="34" charset="0"/>
              </a:rPr>
              <a:t>4,5 </a:t>
            </a:r>
            <a:r>
              <a:rPr lang="pl-PL" altLang="pl-PL" sz="2400" b="1" dirty="0">
                <a:latin typeface="Trebuchet MS" panose="020B0603020202020204" pitchFamily="34" charset="0"/>
              </a:rPr>
              <a:t>mln metrów sześciennych </a:t>
            </a:r>
            <a:r>
              <a:rPr lang="pl-PL" altLang="pl-PL" sz="2400" b="1" dirty="0" smtClean="0">
                <a:latin typeface="Trebuchet MS" panose="020B0603020202020204" pitchFamily="34" charset="0"/>
              </a:rPr>
              <a:t>naj</a:t>
            </a:r>
            <a:r>
              <a:rPr lang="pl-PL" altLang="pl-PL" sz="2400" b="1" dirty="0" smtClean="0">
                <a:latin typeface="Trebuchet MS" panose="020B0603020202020204" pitchFamily="34" charset="0"/>
              </a:rPr>
              <a:t>większych drzew</a:t>
            </a:r>
            <a:endParaRPr lang="pl-PL" altLang="pl-PL" sz="2400" b="1" dirty="0">
              <a:latin typeface="Trebuchet MS" panose="020B0603020202020204" pitchFamily="34" charset="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B67A240-DAB8-4560-B843-8302FC527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8" y="233363"/>
            <a:ext cx="6843712" cy="42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A7365D2-B37F-4133-A173-826B9B160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9525"/>
            <a:ext cx="4322762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61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79FC5F-0EB6-4463-9B02-AB943C622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51" y="217011"/>
            <a:ext cx="9348058" cy="642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70891E44-21E5-44AF-8766-CF111E2E2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758" y="0"/>
            <a:ext cx="32212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77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4D4653CF-6FD9-4050-8074-5676E5AE2C16}"/>
              </a:ext>
            </a:extLst>
          </p:cNvPr>
          <p:cNvSpPr/>
          <p:nvPr/>
        </p:nvSpPr>
        <p:spPr>
          <a:xfrm>
            <a:off x="640079" y="5516284"/>
            <a:ext cx="7932420" cy="1015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813"/>
              </a:lnSpc>
              <a:spcBef>
                <a:spcPts val="425"/>
              </a:spcBef>
            </a:pPr>
            <a:r>
              <a:rPr lang="pl-PL" altLang="pl-PL" sz="2400" b="1" dirty="0" smtClean="0">
                <a:latin typeface="Trebuchet MS" panose="020B0603020202020204" pitchFamily="34" charset="0"/>
              </a:rPr>
              <a:t>Po I wojnie światowej Lasy </a:t>
            </a:r>
            <a:r>
              <a:rPr lang="pl-PL" altLang="pl-PL" sz="2400" b="1" dirty="0">
                <a:latin typeface="Trebuchet MS" panose="020B0603020202020204" pitchFamily="34" charset="0"/>
              </a:rPr>
              <a:t>Państwowe wycinają </a:t>
            </a:r>
            <a:r>
              <a:rPr lang="pl-PL" altLang="pl-PL" sz="2400" b="1" dirty="0" smtClean="0">
                <a:latin typeface="Trebuchet MS" panose="020B0603020202020204" pitchFamily="34" charset="0"/>
              </a:rPr>
              <a:t>kolejne 3 </a:t>
            </a:r>
            <a:r>
              <a:rPr lang="pl-PL" altLang="pl-PL" sz="2400" b="1" dirty="0">
                <a:latin typeface="Trebuchet MS" panose="020B0603020202020204" pitchFamily="34" charset="0"/>
              </a:rPr>
              <a:t>mln </a:t>
            </a:r>
            <a:r>
              <a:rPr lang="pl-PL" altLang="pl-PL" sz="2400" b="1" dirty="0">
                <a:solidFill>
                  <a:srgbClr val="323431"/>
                </a:solidFill>
                <a:latin typeface="Trebuchet MS" panose="020B0603020202020204" pitchFamily="34" charset="0"/>
              </a:rPr>
              <a:t>m</a:t>
            </a:r>
            <a:r>
              <a:rPr lang="pl-PL" altLang="pl-PL" sz="2400" b="1" baseline="30000" dirty="0">
                <a:solidFill>
                  <a:srgbClr val="323431"/>
                </a:solidFill>
                <a:latin typeface="Trebuchet MS" panose="020B0603020202020204" pitchFamily="34" charset="0"/>
              </a:rPr>
              <a:t>3</a:t>
            </a:r>
            <a:r>
              <a:rPr lang="pl-PL" altLang="pl-PL" sz="2400" b="1" dirty="0">
                <a:solidFill>
                  <a:srgbClr val="323431"/>
                </a:solidFill>
                <a:latin typeface="Trebuchet MS" panose="020B0603020202020204" pitchFamily="34" charset="0"/>
              </a:rPr>
              <a:t> </a:t>
            </a:r>
            <a:r>
              <a:rPr lang="pl-PL" altLang="pl-PL" sz="2400" b="1" dirty="0">
                <a:latin typeface="Trebuchet MS" panose="020B0603020202020204" pitchFamily="34" charset="0"/>
              </a:rPr>
              <a:t>drewna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650B17-36D8-4B18-A17D-8EEFC3928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662" y="22860"/>
            <a:ext cx="6317255" cy="523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70841479-8C18-49D4-98FD-F12E67F7ED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758" y="0"/>
            <a:ext cx="32212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74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827264F7-A73D-4519-B491-3710D5BC57DA}"/>
              </a:ext>
            </a:extLst>
          </p:cNvPr>
          <p:cNvSpPr/>
          <p:nvPr/>
        </p:nvSpPr>
        <p:spPr>
          <a:xfrm>
            <a:off x="-600851" y="6153327"/>
            <a:ext cx="11384280" cy="540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838"/>
              </a:lnSpc>
              <a:spcBef>
                <a:spcPts val="3363"/>
              </a:spcBef>
            </a:pPr>
            <a:r>
              <a:rPr lang="pl-PL" altLang="pl-PL" sz="2800" b="1" dirty="0" smtClean="0">
                <a:solidFill>
                  <a:srgbClr val="323431"/>
                </a:solidFill>
                <a:latin typeface="Trebuchet MS" panose="020B0603020202020204" pitchFamily="34" charset="0"/>
              </a:rPr>
              <a:t>Po II wojnie światowej następne 3 </a:t>
            </a:r>
            <a:r>
              <a:rPr lang="pl-PL" altLang="pl-PL" sz="2800" b="1" dirty="0" smtClean="0">
                <a:latin typeface="Trebuchet MS" panose="020B0603020202020204" pitchFamily="34" charset="0"/>
              </a:rPr>
              <a:t>mln </a:t>
            </a:r>
            <a:r>
              <a:rPr lang="pl-PL" altLang="pl-PL" sz="2800" b="1" dirty="0">
                <a:solidFill>
                  <a:srgbClr val="323431"/>
                </a:solidFill>
                <a:latin typeface="Trebuchet MS" panose="020B0603020202020204" pitchFamily="34" charset="0"/>
              </a:rPr>
              <a:t>m</a:t>
            </a:r>
            <a:r>
              <a:rPr lang="pl-PL" altLang="pl-PL" sz="2800" b="1" baseline="30000" dirty="0">
                <a:solidFill>
                  <a:srgbClr val="323431"/>
                </a:solidFill>
                <a:latin typeface="Trebuchet MS" panose="020B0603020202020204" pitchFamily="34" charset="0"/>
              </a:rPr>
              <a:t>3</a:t>
            </a:r>
            <a:r>
              <a:rPr lang="pl-PL" altLang="pl-PL" sz="2800" b="1" dirty="0">
                <a:solidFill>
                  <a:srgbClr val="323431"/>
                </a:solidFill>
                <a:latin typeface="Trebuchet MS" panose="020B0603020202020204" pitchFamily="34" charset="0"/>
              </a:rPr>
              <a:t> </a:t>
            </a:r>
            <a:r>
              <a:rPr lang="pl-PL" altLang="pl-PL" sz="2800" b="1" dirty="0" smtClean="0">
                <a:latin typeface="Trebuchet MS" panose="020B0603020202020204" pitchFamily="34" charset="0"/>
              </a:rPr>
              <a:t>drewna</a:t>
            </a:r>
            <a:endParaRPr lang="pl-PL" altLang="pl-PL" sz="2800" b="1" dirty="0">
              <a:latin typeface="Trebuchet MS" panose="020B0603020202020204" pitchFamily="34" charset="0"/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A6F93C7D-1E53-4174-9CAA-CC53BCAFE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96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70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333</Words>
  <Application>Microsoft Office PowerPoint</Application>
  <PresentationFormat>Panoramiczny</PresentationFormat>
  <Paragraphs>26</Paragraphs>
  <Slides>38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Trebuchet MS</vt:lpstr>
      <vt:lpstr>Motyw pakietu Office</vt:lpstr>
      <vt:lpstr>Puszcza Białowieska  Historia i jej niepewna przyszłość</vt:lpstr>
      <vt:lpstr>Położenie puszczy w granicach Polski  i Białorusi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Żubry – mieszkańcy Puszczy Białowieskiej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Puszcza Białowieska</dc:title>
  <dc:creator>biblioteka</dc:creator>
  <cp:lastModifiedBy>biblioteka</cp:lastModifiedBy>
  <cp:revision>36</cp:revision>
  <dcterms:created xsi:type="dcterms:W3CDTF">2019-03-29T07:38:30Z</dcterms:created>
  <dcterms:modified xsi:type="dcterms:W3CDTF">2019-03-29T10:50:56Z</dcterms:modified>
</cp:coreProperties>
</file>